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png"/><Relationship Id="rId4"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png"/><Relationship Id="rId4" Type="http://schemas.openxmlformats.org/officeDocument/2006/relationships/image" Target="../media/image0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5.png"/><Relationship Id="rId4"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7.png"/><Relationship Id="rId4" Type="http://schemas.openxmlformats.org/officeDocument/2006/relationships/image" Target="../media/image01.png"/><Relationship Id="rId5" Type="http://schemas.openxmlformats.org/officeDocument/2006/relationships/image" Target="../media/image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7.png"/><Relationship Id="rId4"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3.png"/><Relationship Id="rId4"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240650"/>
            <a:ext cx="8520600" cy="472200"/>
          </a:xfrm>
          <a:prstGeom prst="rect">
            <a:avLst/>
          </a:prstGeom>
        </p:spPr>
        <p:txBody>
          <a:bodyPr anchorCtr="0" anchor="b" bIns="91425" lIns="91425" rIns="91425" tIns="91425">
            <a:noAutofit/>
          </a:bodyPr>
          <a:lstStyle/>
          <a:p>
            <a:pPr lvl="0">
              <a:spcBef>
                <a:spcPts val="0"/>
              </a:spcBef>
              <a:buNone/>
            </a:pPr>
            <a:r>
              <a:rPr lang="en" sz="3000"/>
              <a:t>Comparative Study </a:t>
            </a:r>
          </a:p>
        </p:txBody>
      </p:sp>
      <p:sp>
        <p:nvSpPr>
          <p:cNvPr id="55" name="Shape 55"/>
          <p:cNvSpPr txBox="1"/>
          <p:nvPr>
            <p:ph idx="1" type="subTitle"/>
          </p:nvPr>
        </p:nvSpPr>
        <p:spPr>
          <a:xfrm>
            <a:off x="311700" y="515725"/>
            <a:ext cx="8520600" cy="792600"/>
          </a:xfrm>
          <a:prstGeom prst="rect">
            <a:avLst/>
          </a:prstGeom>
        </p:spPr>
        <p:txBody>
          <a:bodyPr anchorCtr="0" anchor="t" bIns="91425" lIns="91425" rIns="91425" tIns="91425">
            <a:noAutofit/>
          </a:bodyPr>
          <a:lstStyle/>
          <a:p>
            <a:pPr lvl="0">
              <a:spcBef>
                <a:spcPts val="0"/>
              </a:spcBef>
              <a:buNone/>
            </a:pPr>
            <a:r>
              <a:rPr lang="en" sz="1800"/>
              <a:t>By Marcela Callapina</a:t>
            </a:r>
          </a:p>
          <a:p>
            <a:pPr lvl="0">
              <a:spcBef>
                <a:spcPts val="0"/>
              </a:spcBef>
              <a:buNone/>
            </a:pPr>
            <a:r>
              <a:t/>
            </a:r>
            <a:endParaRPr/>
          </a:p>
        </p:txBody>
      </p:sp>
      <p:sp>
        <p:nvSpPr>
          <p:cNvPr id="56" name="Shape 56"/>
          <p:cNvSpPr txBox="1"/>
          <p:nvPr/>
        </p:nvSpPr>
        <p:spPr>
          <a:xfrm>
            <a:off x="644725" y="1666100"/>
            <a:ext cx="3524400" cy="30273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200">
                <a:solidFill>
                  <a:srgbClr val="FFFFFF"/>
                </a:solidFill>
              </a:rPr>
              <a:t>Culture can be demonstrated by arranged marriages, parent’s expectations, exquisite food, language, unique traditions. My comparative study focuses on two artists</a:t>
            </a:r>
            <a:r>
              <a:rPr lang="en" sz="1200">
                <a:solidFill>
                  <a:srgbClr val="FFFFFF"/>
                </a:solidFill>
              </a:rPr>
              <a:t> </a:t>
            </a:r>
            <a:r>
              <a:rPr lang="en" sz="1200">
                <a:solidFill>
                  <a:srgbClr val="FFFFFF"/>
                </a:solidFill>
              </a:rPr>
              <a:t>who express and explain the Mexican culture through art-- Frida Kahlo and Celeste Contreras. Meanwhile they apply emotion from current events. I was first introduced to Frida Kahlo in Spanish class. We analyzed the connection between her artwork and feelings/culture. As I started doing my art pieces, I discovered multiple local artists near me, for example, Celeste Contreras. I was hypnotized by her artwork and the way she manipulated patterns and design.      </a:t>
            </a:r>
          </a:p>
          <a:p>
            <a:pPr lvl="0">
              <a:spcBef>
                <a:spcPts val="0"/>
              </a:spcBef>
              <a:buNone/>
            </a:pPr>
            <a:r>
              <a:t/>
            </a:r>
            <a:endParaRPr i="1">
              <a:solidFill>
                <a:srgbClr val="FFFFFF"/>
              </a:solidFill>
            </a:endParaRPr>
          </a:p>
          <a:p>
            <a:pPr lvl="0">
              <a:spcBef>
                <a:spcPts val="0"/>
              </a:spcBef>
              <a:buNone/>
            </a:pPr>
            <a:r>
              <a:rPr lang="en">
                <a:solidFill>
                  <a:srgbClr val="FFFFFF"/>
                </a:solidFill>
              </a:rPr>
              <a:t>                                                                                                                                                                                                                                                                                                                                              </a:t>
            </a:r>
          </a:p>
        </p:txBody>
      </p:sp>
      <p:sp>
        <p:nvSpPr>
          <p:cNvPr id="57" name="Shape 57"/>
          <p:cNvSpPr txBox="1"/>
          <p:nvPr/>
        </p:nvSpPr>
        <p:spPr>
          <a:xfrm>
            <a:off x="644725" y="1080650"/>
            <a:ext cx="4892700" cy="3387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FFFFFF"/>
                </a:solidFill>
              </a:rPr>
              <a:t>Introduction:</a:t>
            </a:r>
            <a:r>
              <a:rPr b="1" lang="en">
                <a:solidFill>
                  <a:srgbClr val="FFFFFF"/>
                </a:solidFill>
              </a:rPr>
              <a:t> </a:t>
            </a:r>
          </a:p>
        </p:txBody>
      </p:sp>
      <p:pic>
        <p:nvPicPr>
          <p:cNvPr id="58" name="Shape 58"/>
          <p:cNvPicPr preferRelativeResize="0"/>
          <p:nvPr/>
        </p:nvPicPr>
        <p:blipFill>
          <a:blip r:embed="rId3">
            <a:alphaModFix/>
          </a:blip>
          <a:stretch>
            <a:fillRect/>
          </a:stretch>
        </p:blipFill>
        <p:spPr>
          <a:xfrm>
            <a:off x="4452975" y="969650"/>
            <a:ext cx="3870878" cy="3649749"/>
          </a:xfrm>
          <a:prstGeom prst="rect">
            <a:avLst/>
          </a:prstGeom>
          <a:noFill/>
          <a:ln>
            <a:noFill/>
          </a:ln>
        </p:spPr>
      </p:pic>
      <p:sp>
        <p:nvSpPr>
          <p:cNvPr id="59" name="Shape 59"/>
          <p:cNvSpPr txBox="1"/>
          <p:nvPr/>
        </p:nvSpPr>
        <p:spPr>
          <a:xfrm>
            <a:off x="4452975" y="4619400"/>
            <a:ext cx="4144500" cy="1839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Lozeau, David. </a:t>
            </a:r>
            <a:r>
              <a:rPr i="1" lang="en" sz="1050">
                <a:solidFill>
                  <a:srgbClr val="FFFFFF"/>
                </a:solidFill>
              </a:rPr>
              <a:t>Bottoms Up</a:t>
            </a:r>
            <a:r>
              <a:rPr lang="en" sz="1050">
                <a:solidFill>
                  <a:srgbClr val="FFFFFF"/>
                </a:solidFill>
              </a:rPr>
              <a:t>. 2016. Painting . Day of the Dead, n.p.</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184850" y="100325"/>
            <a:ext cx="8520600" cy="572700"/>
          </a:xfrm>
          <a:prstGeom prst="rect">
            <a:avLst/>
          </a:prstGeom>
        </p:spPr>
        <p:txBody>
          <a:bodyPr anchorCtr="0" anchor="t" bIns="91425" lIns="91425" rIns="91425" tIns="91425">
            <a:noAutofit/>
          </a:bodyPr>
          <a:lstStyle/>
          <a:p>
            <a:pPr lvl="0">
              <a:spcBef>
                <a:spcPts val="0"/>
              </a:spcBef>
              <a:buNone/>
            </a:pPr>
            <a:r>
              <a:rPr b="1" lang="en" sz="2400"/>
              <a:t>Comparing Works </a:t>
            </a:r>
          </a:p>
        </p:txBody>
      </p:sp>
      <p:sp>
        <p:nvSpPr>
          <p:cNvPr id="143" name="Shape 143"/>
          <p:cNvSpPr/>
          <p:nvPr/>
        </p:nvSpPr>
        <p:spPr>
          <a:xfrm>
            <a:off x="340950" y="1219775"/>
            <a:ext cx="2576700" cy="3308700"/>
          </a:xfrm>
          <a:prstGeom prst="wedgeRectCallout">
            <a:avLst>
              <a:gd fmla="val -20833" name="adj1"/>
              <a:gd fmla="val 62500" name="adj2"/>
            </a:avLst>
          </a:prstGeom>
          <a:solidFill>
            <a:srgbClr val="A54B4B">
              <a:alpha val="8403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a:off x="3191900" y="1219700"/>
            <a:ext cx="2506500" cy="3308700"/>
          </a:xfrm>
          <a:prstGeom prst="wedgeRectCallout">
            <a:avLst>
              <a:gd fmla="val -20833" name="adj1"/>
              <a:gd fmla="val 62500" name="adj2"/>
            </a:avLst>
          </a:prstGeom>
          <a:solidFill>
            <a:srgbClr val="2F8945">
              <a:alpha val="7008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5" name="Shape 145"/>
          <p:cNvSpPr/>
          <p:nvPr/>
        </p:nvSpPr>
        <p:spPr>
          <a:xfrm>
            <a:off x="6029875" y="1219700"/>
            <a:ext cx="2506500" cy="3308700"/>
          </a:xfrm>
          <a:prstGeom prst="wedgeRectCallout">
            <a:avLst>
              <a:gd fmla="val -20833" name="adj1"/>
              <a:gd fmla="val 62500" name="adj2"/>
            </a:avLst>
          </a:prstGeom>
          <a:solidFill>
            <a:srgbClr val="205BAD">
              <a:alpha val="8093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6" name="Shape 146"/>
          <p:cNvSpPr txBox="1"/>
          <p:nvPr/>
        </p:nvSpPr>
        <p:spPr>
          <a:xfrm>
            <a:off x="471300" y="673025"/>
            <a:ext cx="2446500" cy="300900"/>
          </a:xfrm>
          <a:prstGeom prst="rect">
            <a:avLst/>
          </a:prstGeom>
          <a:noFill/>
          <a:ln>
            <a:noFill/>
          </a:ln>
        </p:spPr>
        <p:txBody>
          <a:bodyPr anchorCtr="0" anchor="t" bIns="91425" lIns="91425" rIns="91425" tIns="91425">
            <a:noAutofit/>
          </a:bodyPr>
          <a:lstStyle/>
          <a:p>
            <a:pPr lvl="0">
              <a:spcBef>
                <a:spcPts val="0"/>
              </a:spcBef>
              <a:buNone/>
            </a:pPr>
            <a:r>
              <a:rPr lang="en">
                <a:solidFill>
                  <a:srgbClr val="A61C00"/>
                </a:solidFill>
              </a:rPr>
              <a:t>Self Portrait with the Thorn Necklace…. </a:t>
            </a:r>
          </a:p>
        </p:txBody>
      </p:sp>
      <p:sp>
        <p:nvSpPr>
          <p:cNvPr id="147" name="Shape 147"/>
          <p:cNvSpPr txBox="1"/>
          <p:nvPr/>
        </p:nvSpPr>
        <p:spPr>
          <a:xfrm>
            <a:off x="4089125" y="765900"/>
            <a:ext cx="1393800" cy="360900"/>
          </a:xfrm>
          <a:prstGeom prst="rect">
            <a:avLst/>
          </a:prstGeom>
          <a:noFill/>
          <a:ln>
            <a:noFill/>
          </a:ln>
        </p:spPr>
        <p:txBody>
          <a:bodyPr anchorCtr="0" anchor="t" bIns="91425" lIns="91425" rIns="91425" tIns="91425">
            <a:noAutofit/>
          </a:bodyPr>
          <a:lstStyle/>
          <a:p>
            <a:pPr lvl="0">
              <a:spcBef>
                <a:spcPts val="0"/>
              </a:spcBef>
              <a:buNone/>
            </a:pPr>
            <a:r>
              <a:rPr lang="en">
                <a:solidFill>
                  <a:srgbClr val="38761D"/>
                </a:solidFill>
              </a:rPr>
              <a:t>Both</a:t>
            </a:r>
          </a:p>
        </p:txBody>
      </p:sp>
      <p:sp>
        <p:nvSpPr>
          <p:cNvPr id="148" name="Shape 148"/>
          <p:cNvSpPr txBox="1"/>
          <p:nvPr/>
        </p:nvSpPr>
        <p:spPr>
          <a:xfrm>
            <a:off x="6737725" y="765900"/>
            <a:ext cx="1393800" cy="255300"/>
          </a:xfrm>
          <a:prstGeom prst="rect">
            <a:avLst/>
          </a:prstGeom>
          <a:noFill/>
          <a:ln>
            <a:noFill/>
          </a:ln>
        </p:spPr>
        <p:txBody>
          <a:bodyPr anchorCtr="0" anchor="t" bIns="91425" lIns="91425" rIns="91425" tIns="91425">
            <a:noAutofit/>
          </a:bodyPr>
          <a:lstStyle/>
          <a:p>
            <a:pPr lvl="0">
              <a:spcBef>
                <a:spcPts val="0"/>
              </a:spcBef>
              <a:buNone/>
            </a:pPr>
            <a:r>
              <a:rPr lang="en">
                <a:solidFill>
                  <a:srgbClr val="3D85C6"/>
                </a:solidFill>
              </a:rPr>
              <a:t>Mixed Media</a:t>
            </a:r>
          </a:p>
        </p:txBody>
      </p:sp>
      <p:sp>
        <p:nvSpPr>
          <p:cNvPr id="149" name="Shape 149"/>
          <p:cNvSpPr txBox="1"/>
          <p:nvPr/>
        </p:nvSpPr>
        <p:spPr>
          <a:xfrm>
            <a:off x="353925" y="1219700"/>
            <a:ext cx="2506500" cy="3715200"/>
          </a:xfrm>
          <a:prstGeom prst="rect">
            <a:avLst/>
          </a:prstGeom>
          <a:noFill/>
          <a:ln>
            <a:noFill/>
          </a:ln>
        </p:spPr>
        <p:txBody>
          <a:bodyPr anchorCtr="0" anchor="t" bIns="91425" lIns="91425" rIns="91425" tIns="91425">
            <a:noAutofit/>
          </a:bodyPr>
          <a:lstStyle/>
          <a:p>
            <a:pPr indent="-304800" lvl="0" marL="457200" rtl="0">
              <a:spcBef>
                <a:spcPts val="0"/>
              </a:spcBef>
              <a:buSzPct val="100000"/>
              <a:buChar char="●"/>
            </a:pPr>
            <a:r>
              <a:rPr lang="en" sz="1200"/>
              <a:t>Kahlo’s aim is getting hurt with the thorn necklace</a:t>
            </a:r>
          </a:p>
          <a:p>
            <a:pPr indent="-304800" lvl="0" marL="457200">
              <a:spcBef>
                <a:spcPts val="0"/>
              </a:spcBef>
              <a:buSzPct val="100000"/>
              <a:buChar char="●"/>
            </a:pPr>
            <a:r>
              <a:rPr lang="en" sz="1200"/>
              <a:t>Manipulates</a:t>
            </a:r>
            <a:r>
              <a:rPr lang="en" sz="1200"/>
              <a:t> the black monkey and cat (symbolism) </a:t>
            </a:r>
          </a:p>
          <a:p>
            <a:pPr indent="-304800" lvl="0" marL="457200" rtl="0">
              <a:spcBef>
                <a:spcPts val="0"/>
              </a:spcBef>
              <a:buSzPct val="100000"/>
              <a:buChar char="●"/>
            </a:pPr>
            <a:r>
              <a:rPr lang="en" sz="1200"/>
              <a:t>Medium: Painting </a:t>
            </a:r>
          </a:p>
          <a:p>
            <a:pPr indent="-304800" lvl="0" marL="457200" rtl="0">
              <a:spcBef>
                <a:spcPts val="0"/>
              </a:spcBef>
              <a:buSzPct val="100000"/>
              <a:buChar char="●"/>
            </a:pPr>
            <a:r>
              <a:rPr lang="en" sz="1200"/>
              <a:t>Paints herself in a literal manner. Direct and honest with face details. Such as her mustache and unibrow.</a:t>
            </a:r>
          </a:p>
          <a:p>
            <a:pPr indent="-304800" lvl="0" marL="457200" rtl="0">
              <a:spcBef>
                <a:spcPts val="0"/>
              </a:spcBef>
              <a:buSzPct val="100000"/>
              <a:buChar char="●"/>
            </a:pPr>
            <a:r>
              <a:rPr lang="en" sz="1200"/>
              <a:t>Unlike other self portraits she chooses vibrant summer colors. </a:t>
            </a:r>
          </a:p>
          <a:p>
            <a:pPr lvl="0">
              <a:spcBef>
                <a:spcPts val="0"/>
              </a:spcBef>
              <a:buNone/>
            </a:pPr>
            <a:r>
              <a:t/>
            </a:r>
            <a:endParaRPr/>
          </a:p>
          <a:p>
            <a:pPr lvl="0">
              <a:spcBef>
                <a:spcPts val="0"/>
              </a:spcBef>
              <a:buNone/>
            </a:pPr>
            <a:r>
              <a:t/>
            </a:r>
            <a:endParaRPr/>
          </a:p>
        </p:txBody>
      </p:sp>
      <p:sp>
        <p:nvSpPr>
          <p:cNvPr id="150" name="Shape 150"/>
          <p:cNvSpPr txBox="1"/>
          <p:nvPr/>
        </p:nvSpPr>
        <p:spPr>
          <a:xfrm>
            <a:off x="3140500" y="1128150"/>
            <a:ext cx="2446500" cy="3642300"/>
          </a:xfrm>
          <a:prstGeom prst="rect">
            <a:avLst/>
          </a:prstGeom>
          <a:noFill/>
          <a:ln>
            <a:noFill/>
          </a:ln>
        </p:spPr>
        <p:txBody>
          <a:bodyPr anchorCtr="0" anchor="t" bIns="91425" lIns="91425" rIns="91425" tIns="91425">
            <a:noAutofit/>
          </a:bodyPr>
          <a:lstStyle/>
          <a:p>
            <a:pPr indent="-304800" lvl="0" marL="457200" rtl="0">
              <a:spcBef>
                <a:spcPts val="0"/>
              </a:spcBef>
              <a:buSzPct val="100000"/>
              <a:buChar char="●"/>
            </a:pPr>
            <a:r>
              <a:rPr lang="en" sz="1200"/>
              <a:t>Include nature, in some way. In both there are leafs as their background or behind their face</a:t>
            </a:r>
          </a:p>
          <a:p>
            <a:pPr indent="-304800" lvl="0" marL="457200" rtl="0">
              <a:spcBef>
                <a:spcPts val="0"/>
              </a:spcBef>
              <a:buSzPct val="100000"/>
              <a:buChar char="●"/>
            </a:pPr>
            <a:r>
              <a:rPr lang="en" sz="1200"/>
              <a:t>Colors match and stay within the theme or message. </a:t>
            </a:r>
          </a:p>
          <a:p>
            <a:pPr indent="-304800" lvl="0" marL="457200" rtl="0">
              <a:spcBef>
                <a:spcPts val="0"/>
              </a:spcBef>
              <a:buSzPct val="100000"/>
              <a:buChar char="●"/>
            </a:pPr>
            <a:r>
              <a:rPr lang="en" sz="1200"/>
              <a:t>Inspiration come from their Mexican culture. Frida is most likely wearing a white blouse or dress. Contreras uses a statue of a Mexican saint. </a:t>
            </a:r>
          </a:p>
        </p:txBody>
      </p:sp>
      <p:sp>
        <p:nvSpPr>
          <p:cNvPr id="151" name="Shape 151"/>
          <p:cNvSpPr txBox="1"/>
          <p:nvPr/>
        </p:nvSpPr>
        <p:spPr>
          <a:xfrm>
            <a:off x="5972650" y="1219700"/>
            <a:ext cx="2446500" cy="3642300"/>
          </a:xfrm>
          <a:prstGeom prst="rect">
            <a:avLst/>
          </a:prstGeom>
          <a:noFill/>
          <a:ln>
            <a:noFill/>
          </a:ln>
        </p:spPr>
        <p:txBody>
          <a:bodyPr anchorCtr="0" anchor="t" bIns="91425" lIns="91425" rIns="91425" tIns="91425">
            <a:noAutofit/>
          </a:bodyPr>
          <a:lstStyle/>
          <a:p>
            <a:pPr indent="-304800" lvl="0" marL="457200" rtl="0">
              <a:spcBef>
                <a:spcPts val="0"/>
              </a:spcBef>
              <a:buSzPct val="100000"/>
              <a:buChar char="●"/>
            </a:pPr>
            <a:r>
              <a:rPr lang="en" sz="1200"/>
              <a:t>Uses found objects </a:t>
            </a:r>
          </a:p>
          <a:p>
            <a:pPr indent="-304800" lvl="0" marL="457200" rtl="0">
              <a:spcBef>
                <a:spcPts val="0"/>
              </a:spcBef>
              <a:buSzPct val="100000"/>
              <a:buChar char="●"/>
            </a:pPr>
            <a:r>
              <a:rPr lang="en" sz="1200"/>
              <a:t>Medium: drawing, found object, and painting. Combined all medium= mixed media</a:t>
            </a:r>
          </a:p>
          <a:p>
            <a:pPr indent="-304800" lvl="0" marL="457200" rtl="0">
              <a:spcBef>
                <a:spcPts val="0"/>
              </a:spcBef>
              <a:buSzPct val="100000"/>
              <a:buChar char="●"/>
            </a:pPr>
            <a:r>
              <a:rPr lang="en" sz="1200"/>
              <a:t>Uses modern technology such as Photoshop.</a:t>
            </a:r>
          </a:p>
          <a:p>
            <a:pPr indent="-304800" lvl="0" marL="457200" rtl="0">
              <a:spcBef>
                <a:spcPts val="0"/>
              </a:spcBef>
              <a:buSzPct val="100000"/>
              <a:buChar char="●"/>
            </a:pPr>
            <a:r>
              <a:rPr lang="en" sz="1200"/>
              <a:t>Has a design happening on her face.</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idx="1" type="body"/>
          </p:nvPr>
        </p:nvSpPr>
        <p:spPr>
          <a:xfrm>
            <a:off x="3150675" y="319300"/>
            <a:ext cx="2518800" cy="396600"/>
          </a:xfrm>
          <a:prstGeom prst="rect">
            <a:avLst/>
          </a:prstGeom>
        </p:spPr>
        <p:txBody>
          <a:bodyPr anchorCtr="0" anchor="t" bIns="91425" lIns="91425" rIns="91425" tIns="91425">
            <a:noAutofit/>
          </a:bodyPr>
          <a:lstStyle/>
          <a:p>
            <a:pPr lvl="0">
              <a:spcBef>
                <a:spcPts val="0"/>
              </a:spcBef>
              <a:buNone/>
            </a:pPr>
            <a:r>
              <a:rPr b="1" lang="en" sz="2400"/>
              <a:t>Similarities </a:t>
            </a:r>
          </a:p>
        </p:txBody>
      </p:sp>
      <p:pic>
        <p:nvPicPr>
          <p:cNvPr id="157" name="Shape 157"/>
          <p:cNvPicPr preferRelativeResize="0"/>
          <p:nvPr/>
        </p:nvPicPr>
        <p:blipFill>
          <a:blip r:embed="rId3">
            <a:alphaModFix/>
          </a:blip>
          <a:stretch>
            <a:fillRect/>
          </a:stretch>
        </p:blipFill>
        <p:spPr>
          <a:xfrm>
            <a:off x="5787874" y="217325"/>
            <a:ext cx="1723449" cy="2244075"/>
          </a:xfrm>
          <a:prstGeom prst="rect">
            <a:avLst/>
          </a:prstGeom>
          <a:noFill/>
          <a:ln>
            <a:noFill/>
          </a:ln>
        </p:spPr>
      </p:pic>
      <p:sp>
        <p:nvSpPr>
          <p:cNvPr id="158" name="Shape 158"/>
          <p:cNvSpPr txBox="1"/>
          <p:nvPr/>
        </p:nvSpPr>
        <p:spPr>
          <a:xfrm>
            <a:off x="3150675" y="843225"/>
            <a:ext cx="2518800" cy="4107900"/>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FFFFFF"/>
                </a:solidFill>
              </a:rPr>
              <a:t>In both art pieces, the use of leafs are taken place either as background or by the face. Frida emphasizes her cheekbones with a brown tone. Celeste as well emphasizes her cheekbones, with a different technique, a line. Both artists provide movement. Celeste’s designs and patterns influence the viewer to see movement, with the leafs and circular non ending lines, also the tips of her hair. Frida provides movement because of the butterflies and the </a:t>
            </a:r>
            <a:r>
              <a:rPr lang="en" sz="1200">
                <a:solidFill>
                  <a:srgbClr val="FFFFFF"/>
                </a:solidFill>
              </a:rPr>
              <a:t>headband</a:t>
            </a:r>
            <a:r>
              <a:rPr lang="en" sz="1200">
                <a:solidFill>
                  <a:srgbClr val="FFFFFF"/>
                </a:solidFill>
              </a:rPr>
              <a:t> design.</a:t>
            </a:r>
          </a:p>
        </p:txBody>
      </p:sp>
      <p:pic>
        <p:nvPicPr>
          <p:cNvPr id="159" name="Shape 159"/>
          <p:cNvPicPr preferRelativeResize="0"/>
          <p:nvPr/>
        </p:nvPicPr>
        <p:blipFill rotWithShape="1">
          <a:blip r:embed="rId4">
            <a:alphaModFix/>
          </a:blip>
          <a:srcRect b="65682" l="22846" r="55695" t="13047"/>
          <a:stretch/>
        </p:blipFill>
        <p:spPr>
          <a:xfrm>
            <a:off x="1657887" y="160773"/>
            <a:ext cx="1313968" cy="1887075"/>
          </a:xfrm>
          <a:prstGeom prst="rect">
            <a:avLst/>
          </a:prstGeom>
          <a:noFill/>
          <a:ln>
            <a:noFill/>
          </a:ln>
        </p:spPr>
      </p:pic>
      <p:pic>
        <p:nvPicPr>
          <p:cNvPr id="160" name="Shape 160"/>
          <p:cNvPicPr preferRelativeResize="0"/>
          <p:nvPr/>
        </p:nvPicPr>
        <p:blipFill rotWithShape="1">
          <a:blip r:embed="rId4">
            <a:alphaModFix/>
          </a:blip>
          <a:srcRect b="0" l="55551" r="0" t="0"/>
          <a:stretch/>
        </p:blipFill>
        <p:spPr>
          <a:xfrm>
            <a:off x="192596" y="160775"/>
            <a:ext cx="1286474" cy="4193350"/>
          </a:xfrm>
          <a:prstGeom prst="rect">
            <a:avLst/>
          </a:prstGeom>
          <a:noFill/>
          <a:ln>
            <a:noFill/>
          </a:ln>
        </p:spPr>
      </p:pic>
      <p:pic>
        <p:nvPicPr>
          <p:cNvPr id="161" name="Shape 161"/>
          <p:cNvPicPr preferRelativeResize="0"/>
          <p:nvPr/>
        </p:nvPicPr>
        <p:blipFill rotWithShape="1">
          <a:blip r:embed="rId4">
            <a:alphaModFix/>
          </a:blip>
          <a:srcRect b="65978" l="49414" r="42119" t="12268"/>
          <a:stretch/>
        </p:blipFill>
        <p:spPr>
          <a:xfrm>
            <a:off x="1750525" y="2195325"/>
            <a:ext cx="1013799" cy="2948175"/>
          </a:xfrm>
          <a:prstGeom prst="rect">
            <a:avLst/>
          </a:prstGeom>
          <a:noFill/>
          <a:ln>
            <a:noFill/>
          </a:ln>
        </p:spPr>
      </p:pic>
      <p:pic>
        <p:nvPicPr>
          <p:cNvPr id="162" name="Shape 162"/>
          <p:cNvPicPr preferRelativeResize="0"/>
          <p:nvPr/>
        </p:nvPicPr>
        <p:blipFill rotWithShape="1">
          <a:blip r:embed="rId3">
            <a:alphaModFix/>
          </a:blip>
          <a:srcRect b="49438" l="24511" r="29405" t="41103"/>
          <a:stretch/>
        </p:blipFill>
        <p:spPr>
          <a:xfrm>
            <a:off x="6118062" y="3696950"/>
            <a:ext cx="2459269" cy="657175"/>
          </a:xfrm>
          <a:prstGeom prst="rect">
            <a:avLst/>
          </a:prstGeom>
          <a:noFill/>
          <a:ln>
            <a:noFill/>
          </a:ln>
        </p:spPr>
      </p:pic>
      <p:pic>
        <p:nvPicPr>
          <p:cNvPr id="163" name="Shape 163"/>
          <p:cNvPicPr preferRelativeResize="0"/>
          <p:nvPr/>
        </p:nvPicPr>
        <p:blipFill rotWithShape="1">
          <a:blip r:embed="rId3">
            <a:alphaModFix/>
          </a:blip>
          <a:srcRect b="77696" l="-4112" r="0" t="-4113"/>
          <a:stretch/>
        </p:blipFill>
        <p:spPr>
          <a:xfrm>
            <a:off x="5737450" y="2461400"/>
            <a:ext cx="3220500" cy="1063975"/>
          </a:xfrm>
          <a:prstGeom prst="rect">
            <a:avLst/>
          </a:prstGeom>
          <a:noFill/>
          <a:ln>
            <a:noFill/>
          </a:ln>
        </p:spPr>
      </p:pic>
      <p:cxnSp>
        <p:nvCxnSpPr>
          <p:cNvPr id="164" name="Shape 164"/>
          <p:cNvCxnSpPr/>
          <p:nvPr/>
        </p:nvCxnSpPr>
        <p:spPr>
          <a:xfrm rot="10800000">
            <a:off x="2764350" y="1307525"/>
            <a:ext cx="393300" cy="666000"/>
          </a:xfrm>
          <a:prstGeom prst="straightConnector1">
            <a:avLst/>
          </a:prstGeom>
          <a:noFill/>
          <a:ln cap="flat" cmpd="sng" w="28575">
            <a:solidFill>
              <a:srgbClr val="CC0000"/>
            </a:solidFill>
            <a:prstDash val="solid"/>
            <a:round/>
            <a:headEnd len="lg" w="lg" type="none"/>
            <a:tailEnd len="lg" w="lg" type="stealth"/>
          </a:ln>
        </p:spPr>
      </p:cxnSp>
      <p:cxnSp>
        <p:nvCxnSpPr>
          <p:cNvPr id="165" name="Shape 165"/>
          <p:cNvCxnSpPr/>
          <p:nvPr/>
        </p:nvCxnSpPr>
        <p:spPr>
          <a:xfrm flipH="1">
            <a:off x="2578500" y="3268650"/>
            <a:ext cx="529800" cy="423900"/>
          </a:xfrm>
          <a:prstGeom prst="straightConnector1">
            <a:avLst/>
          </a:prstGeom>
          <a:noFill/>
          <a:ln cap="flat" cmpd="sng" w="28575">
            <a:solidFill>
              <a:srgbClr val="CC0000"/>
            </a:solidFill>
            <a:prstDash val="solid"/>
            <a:round/>
            <a:headEnd len="lg" w="lg" type="none"/>
            <a:tailEnd len="lg" w="lg" type="stealth"/>
          </a:ln>
        </p:spPr>
      </p:cxnSp>
      <p:cxnSp>
        <p:nvCxnSpPr>
          <p:cNvPr id="166" name="Shape 166"/>
          <p:cNvCxnSpPr/>
          <p:nvPr/>
        </p:nvCxnSpPr>
        <p:spPr>
          <a:xfrm flipH="1">
            <a:off x="7924975" y="1674250"/>
            <a:ext cx="499500" cy="1166400"/>
          </a:xfrm>
          <a:prstGeom prst="straightConnector1">
            <a:avLst/>
          </a:prstGeom>
          <a:noFill/>
          <a:ln cap="flat" cmpd="sng" w="28575">
            <a:solidFill>
              <a:srgbClr val="CC0000"/>
            </a:solidFill>
            <a:prstDash val="solid"/>
            <a:round/>
            <a:headEnd len="lg" w="lg" type="none"/>
            <a:tailEnd len="lg" w="lg" type="stealth"/>
          </a:ln>
        </p:spPr>
      </p:cxnSp>
      <p:cxnSp>
        <p:nvCxnSpPr>
          <p:cNvPr id="167" name="Shape 167"/>
          <p:cNvCxnSpPr/>
          <p:nvPr/>
        </p:nvCxnSpPr>
        <p:spPr>
          <a:xfrm rot="10800000">
            <a:off x="7810000" y="4145275"/>
            <a:ext cx="393300" cy="666000"/>
          </a:xfrm>
          <a:prstGeom prst="straightConnector1">
            <a:avLst/>
          </a:prstGeom>
          <a:noFill/>
          <a:ln cap="flat" cmpd="sng" w="28575">
            <a:solidFill>
              <a:srgbClr val="CC0000"/>
            </a:solidFill>
            <a:prstDash val="solid"/>
            <a:round/>
            <a:headEnd len="lg" w="lg" type="none"/>
            <a:tailEnd len="lg" w="lg"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567900" y="0"/>
            <a:ext cx="2008200" cy="572700"/>
          </a:xfrm>
          <a:prstGeom prst="rect">
            <a:avLst/>
          </a:prstGeom>
        </p:spPr>
        <p:txBody>
          <a:bodyPr anchorCtr="0" anchor="t" bIns="91425" lIns="91425" rIns="91425" tIns="91425">
            <a:noAutofit/>
          </a:bodyPr>
          <a:lstStyle/>
          <a:p>
            <a:pPr lvl="0">
              <a:spcBef>
                <a:spcPts val="0"/>
              </a:spcBef>
              <a:buNone/>
            </a:pPr>
            <a:r>
              <a:rPr lang="en"/>
              <a:t>Differences </a:t>
            </a:r>
          </a:p>
        </p:txBody>
      </p:sp>
      <p:sp>
        <p:nvSpPr>
          <p:cNvPr id="173" name="Shape 173"/>
          <p:cNvSpPr txBox="1"/>
          <p:nvPr>
            <p:ph idx="1" type="body"/>
          </p:nvPr>
        </p:nvSpPr>
        <p:spPr>
          <a:xfrm>
            <a:off x="3051400" y="515175"/>
            <a:ext cx="2717400" cy="41778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The main difference between both pieces are the colors. Celeste chooses blue as her principal color. Her background is filled with dark colors giving a gloomy mood. Around her face she uses fall colors, such as yellow and orange. Unlike Frida who used summer vibrant colors. Her background is of leaves with different shades of green. Celeste’s face is not as realistic as Kahlo’s because she uses lines for face details. Also because she uses light blue for her skin tone. Ulike Frida who uses shading and her real skin tone for her face details. Lastly Frida incorporates animals and nature. On the other hand Celeste is on a different theme, such as buildings. </a:t>
            </a:r>
          </a:p>
        </p:txBody>
      </p:sp>
      <p:pic>
        <p:nvPicPr>
          <p:cNvPr id="174" name="Shape 174"/>
          <p:cNvPicPr preferRelativeResize="0"/>
          <p:nvPr/>
        </p:nvPicPr>
        <p:blipFill>
          <a:blip r:embed="rId3">
            <a:alphaModFix/>
          </a:blip>
          <a:stretch>
            <a:fillRect/>
          </a:stretch>
        </p:blipFill>
        <p:spPr>
          <a:xfrm>
            <a:off x="157125" y="126700"/>
            <a:ext cx="1927474" cy="2792625"/>
          </a:xfrm>
          <a:prstGeom prst="rect">
            <a:avLst/>
          </a:prstGeom>
          <a:noFill/>
          <a:ln>
            <a:noFill/>
          </a:ln>
        </p:spPr>
      </p:pic>
      <p:pic>
        <p:nvPicPr>
          <p:cNvPr id="175" name="Shape 175"/>
          <p:cNvPicPr preferRelativeResize="0"/>
          <p:nvPr/>
        </p:nvPicPr>
        <p:blipFill>
          <a:blip r:embed="rId4">
            <a:alphaModFix/>
          </a:blip>
          <a:stretch>
            <a:fillRect/>
          </a:stretch>
        </p:blipFill>
        <p:spPr>
          <a:xfrm>
            <a:off x="6735600" y="319300"/>
            <a:ext cx="2272775" cy="2959336"/>
          </a:xfrm>
          <a:prstGeom prst="rect">
            <a:avLst/>
          </a:prstGeom>
          <a:noFill/>
          <a:ln>
            <a:noFill/>
          </a:ln>
        </p:spPr>
      </p:pic>
      <p:pic>
        <p:nvPicPr>
          <p:cNvPr id="176" name="Shape 176"/>
          <p:cNvPicPr preferRelativeResize="0"/>
          <p:nvPr/>
        </p:nvPicPr>
        <p:blipFill rotWithShape="1">
          <a:blip r:embed="rId3">
            <a:alphaModFix/>
          </a:blip>
          <a:srcRect b="75917" l="32137" r="43764" t="13941"/>
          <a:stretch/>
        </p:blipFill>
        <p:spPr>
          <a:xfrm>
            <a:off x="634424" y="2919324"/>
            <a:ext cx="2008199" cy="1224483"/>
          </a:xfrm>
          <a:prstGeom prst="rect">
            <a:avLst/>
          </a:prstGeom>
          <a:noFill/>
          <a:ln>
            <a:noFill/>
          </a:ln>
        </p:spPr>
      </p:pic>
      <p:pic>
        <p:nvPicPr>
          <p:cNvPr id="177" name="Shape 177"/>
          <p:cNvPicPr preferRelativeResize="0"/>
          <p:nvPr/>
        </p:nvPicPr>
        <p:blipFill rotWithShape="1">
          <a:blip r:embed="rId3">
            <a:alphaModFix/>
          </a:blip>
          <a:srcRect b="66736" l="40883" r="50960" t="26772"/>
          <a:stretch/>
        </p:blipFill>
        <p:spPr>
          <a:xfrm>
            <a:off x="2084600" y="1620125"/>
            <a:ext cx="962999" cy="1110275"/>
          </a:xfrm>
          <a:prstGeom prst="rect">
            <a:avLst/>
          </a:prstGeom>
          <a:noFill/>
          <a:ln>
            <a:noFill/>
          </a:ln>
        </p:spPr>
      </p:pic>
      <p:pic>
        <p:nvPicPr>
          <p:cNvPr id="178" name="Shape 178"/>
          <p:cNvPicPr preferRelativeResize="0"/>
          <p:nvPr/>
        </p:nvPicPr>
        <p:blipFill rotWithShape="1">
          <a:blip r:embed="rId4">
            <a:alphaModFix/>
          </a:blip>
          <a:srcRect b="50000" l="0" r="68404" t="0"/>
          <a:stretch/>
        </p:blipFill>
        <p:spPr>
          <a:xfrm>
            <a:off x="5694575" y="474675"/>
            <a:ext cx="1017550" cy="2096675"/>
          </a:xfrm>
          <a:prstGeom prst="rect">
            <a:avLst/>
          </a:prstGeom>
          <a:noFill/>
          <a:ln>
            <a:noFill/>
          </a:ln>
        </p:spPr>
      </p:pic>
      <p:pic>
        <p:nvPicPr>
          <p:cNvPr id="179" name="Shape 179"/>
          <p:cNvPicPr preferRelativeResize="0"/>
          <p:nvPr/>
        </p:nvPicPr>
        <p:blipFill rotWithShape="1">
          <a:blip r:embed="rId4">
            <a:alphaModFix/>
          </a:blip>
          <a:srcRect b="39896" l="29626" r="31677" t="46446"/>
          <a:stretch/>
        </p:blipFill>
        <p:spPr>
          <a:xfrm>
            <a:off x="5913875" y="3444100"/>
            <a:ext cx="2717399" cy="1248775"/>
          </a:xfrm>
          <a:prstGeom prst="rect">
            <a:avLst/>
          </a:prstGeom>
          <a:noFill/>
          <a:ln>
            <a:noFill/>
          </a:ln>
        </p:spPr>
      </p:pic>
      <p:cxnSp>
        <p:nvCxnSpPr>
          <p:cNvPr id="180" name="Shape 180"/>
          <p:cNvCxnSpPr/>
          <p:nvPr/>
        </p:nvCxnSpPr>
        <p:spPr>
          <a:xfrm flipH="1">
            <a:off x="2642625" y="1027412"/>
            <a:ext cx="327900" cy="991200"/>
          </a:xfrm>
          <a:prstGeom prst="straightConnector1">
            <a:avLst/>
          </a:prstGeom>
          <a:noFill/>
          <a:ln cap="flat" cmpd="sng" w="28575">
            <a:solidFill>
              <a:srgbClr val="CC0000"/>
            </a:solidFill>
            <a:prstDash val="solid"/>
            <a:round/>
            <a:headEnd len="lg" w="lg" type="none"/>
            <a:tailEnd len="lg" w="lg" type="stealth"/>
          </a:ln>
        </p:spPr>
      </p:cxnSp>
      <p:cxnSp>
        <p:nvCxnSpPr>
          <p:cNvPr id="181" name="Shape 181"/>
          <p:cNvCxnSpPr/>
          <p:nvPr/>
        </p:nvCxnSpPr>
        <p:spPr>
          <a:xfrm rot="10800000">
            <a:off x="1855950" y="3852825"/>
            <a:ext cx="1092000" cy="192900"/>
          </a:xfrm>
          <a:prstGeom prst="straightConnector1">
            <a:avLst/>
          </a:prstGeom>
          <a:noFill/>
          <a:ln cap="flat" cmpd="sng" w="28575">
            <a:solidFill>
              <a:srgbClr val="CC0000"/>
            </a:solidFill>
            <a:prstDash val="solid"/>
            <a:round/>
            <a:headEnd len="lg" w="lg" type="none"/>
            <a:tailEnd len="lg" w="lg" type="stealth"/>
          </a:ln>
        </p:spPr>
      </p:cxnSp>
      <p:cxnSp>
        <p:nvCxnSpPr>
          <p:cNvPr id="182" name="Shape 182"/>
          <p:cNvCxnSpPr/>
          <p:nvPr/>
        </p:nvCxnSpPr>
        <p:spPr>
          <a:xfrm flipH="1" rot="10800000">
            <a:off x="5694575" y="1726950"/>
            <a:ext cx="312300" cy="1250100"/>
          </a:xfrm>
          <a:prstGeom prst="straightConnector1">
            <a:avLst/>
          </a:prstGeom>
          <a:noFill/>
          <a:ln cap="flat" cmpd="sng" w="28575">
            <a:solidFill>
              <a:srgbClr val="CC0000"/>
            </a:solidFill>
            <a:prstDash val="solid"/>
            <a:round/>
            <a:headEnd len="lg" w="lg" type="none"/>
            <a:tailEnd len="lg" w="lg" type="stealth"/>
          </a:ln>
        </p:spPr>
      </p:cxnSp>
      <p:cxnSp>
        <p:nvCxnSpPr>
          <p:cNvPr id="183" name="Shape 183"/>
          <p:cNvCxnSpPr/>
          <p:nvPr/>
        </p:nvCxnSpPr>
        <p:spPr>
          <a:xfrm flipH="1" rot="10800000">
            <a:off x="5502025" y="4070325"/>
            <a:ext cx="1146300" cy="868800"/>
          </a:xfrm>
          <a:prstGeom prst="straightConnector1">
            <a:avLst/>
          </a:prstGeom>
          <a:noFill/>
          <a:ln cap="flat" cmpd="sng" w="28575">
            <a:solidFill>
              <a:srgbClr val="CC0000"/>
            </a:solidFill>
            <a:prstDash val="solid"/>
            <a:round/>
            <a:headEnd len="lg" w="lg" type="none"/>
            <a:tailEnd len="lg" w="lg" type="stealth"/>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p:nvPr/>
        </p:nvSpPr>
        <p:spPr>
          <a:xfrm>
            <a:off x="208375" y="1065175"/>
            <a:ext cx="2789400" cy="3659400"/>
          </a:xfrm>
          <a:prstGeom prst="wedgeRectCallout">
            <a:avLst>
              <a:gd fmla="val -20833" name="adj1"/>
              <a:gd fmla="val 625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9" name="Shape 189"/>
          <p:cNvSpPr/>
          <p:nvPr/>
        </p:nvSpPr>
        <p:spPr>
          <a:xfrm>
            <a:off x="3177300" y="1065175"/>
            <a:ext cx="2789400" cy="3659400"/>
          </a:xfrm>
          <a:prstGeom prst="wedgeRectCallout">
            <a:avLst>
              <a:gd fmla="val -20833" name="adj1"/>
              <a:gd fmla="val 625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p:nvPr/>
        </p:nvSpPr>
        <p:spPr>
          <a:xfrm>
            <a:off x="6214525" y="1019850"/>
            <a:ext cx="2789400" cy="3659400"/>
          </a:xfrm>
          <a:prstGeom prst="wedgeRectCallout">
            <a:avLst>
              <a:gd fmla="val -20833" name="adj1"/>
              <a:gd fmla="val 625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txBox="1"/>
          <p:nvPr/>
        </p:nvSpPr>
        <p:spPr>
          <a:xfrm>
            <a:off x="260575" y="543800"/>
            <a:ext cx="2685000" cy="2379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Self Portrait with Thorn Necklace and Hummingbird </a:t>
            </a:r>
          </a:p>
        </p:txBody>
      </p:sp>
      <p:sp>
        <p:nvSpPr>
          <p:cNvPr id="192" name="Shape 192"/>
          <p:cNvSpPr txBox="1"/>
          <p:nvPr/>
        </p:nvSpPr>
        <p:spPr>
          <a:xfrm>
            <a:off x="6334675" y="362600"/>
            <a:ext cx="2549100" cy="419100"/>
          </a:xfrm>
          <a:prstGeom prst="rect">
            <a:avLst/>
          </a:prstGeom>
          <a:noFill/>
          <a:ln>
            <a:noFill/>
          </a:ln>
        </p:spPr>
        <p:txBody>
          <a:bodyPr anchorCtr="0" anchor="t" bIns="91425" lIns="91425" rIns="91425" tIns="91425">
            <a:noAutofit/>
          </a:bodyPr>
          <a:lstStyle/>
          <a:p>
            <a:pPr lvl="0" rtl="0">
              <a:spcBef>
                <a:spcPts val="0"/>
              </a:spcBef>
              <a:buNone/>
            </a:pPr>
            <a:r>
              <a:rPr lang="en" sz="1200">
                <a:solidFill>
                  <a:schemeClr val="dk1"/>
                </a:solidFill>
              </a:rPr>
              <a:t>Self Portrait Along the Borderline Between Mexico and the United States</a:t>
            </a:r>
          </a:p>
        </p:txBody>
      </p:sp>
      <p:sp>
        <p:nvSpPr>
          <p:cNvPr id="193" name="Shape 193"/>
          <p:cNvSpPr txBox="1"/>
          <p:nvPr/>
        </p:nvSpPr>
        <p:spPr>
          <a:xfrm>
            <a:off x="3832350" y="543800"/>
            <a:ext cx="1479300" cy="4191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Both </a:t>
            </a:r>
          </a:p>
        </p:txBody>
      </p:sp>
      <p:sp>
        <p:nvSpPr>
          <p:cNvPr id="194" name="Shape 194"/>
          <p:cNvSpPr txBox="1"/>
          <p:nvPr/>
        </p:nvSpPr>
        <p:spPr>
          <a:xfrm>
            <a:off x="208375" y="181275"/>
            <a:ext cx="3885900" cy="3060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FFFFFF"/>
                </a:solidFill>
              </a:rPr>
              <a:t>Comparing Both Frida art pieces</a:t>
            </a:r>
          </a:p>
        </p:txBody>
      </p:sp>
      <p:sp>
        <p:nvSpPr>
          <p:cNvPr id="195" name="Shape 195"/>
          <p:cNvSpPr txBox="1"/>
          <p:nvPr/>
        </p:nvSpPr>
        <p:spPr>
          <a:xfrm>
            <a:off x="284800" y="1178550"/>
            <a:ext cx="2549100" cy="3251400"/>
          </a:xfrm>
          <a:prstGeom prst="rect">
            <a:avLst/>
          </a:prstGeom>
          <a:noFill/>
          <a:ln>
            <a:noFill/>
          </a:ln>
        </p:spPr>
        <p:txBody>
          <a:bodyPr anchorCtr="0" anchor="t" bIns="91425" lIns="91425" rIns="91425" tIns="91425">
            <a:noAutofit/>
          </a:bodyPr>
          <a:lstStyle/>
          <a:p>
            <a:pPr indent="-304800" lvl="0" marL="457200" rtl="0">
              <a:spcBef>
                <a:spcPts val="0"/>
              </a:spcBef>
              <a:buSzPct val="100000"/>
              <a:buChar char="●"/>
            </a:pPr>
            <a:r>
              <a:rPr lang="en" sz="1200"/>
              <a:t>1940</a:t>
            </a:r>
          </a:p>
          <a:p>
            <a:pPr indent="-304800" lvl="0" marL="457200" rtl="0">
              <a:spcBef>
                <a:spcPts val="0"/>
              </a:spcBef>
              <a:buSzPct val="100000"/>
              <a:buChar char="●"/>
            </a:pPr>
            <a:r>
              <a:rPr lang="en" sz="1200"/>
              <a:t>Repetition</a:t>
            </a:r>
            <a:r>
              <a:rPr lang="en" sz="1200"/>
              <a:t> is formed with her eyebrows and the hummingbird.</a:t>
            </a:r>
          </a:p>
          <a:p>
            <a:pPr indent="-304800" lvl="0" marL="457200" rtl="0">
              <a:spcBef>
                <a:spcPts val="0"/>
              </a:spcBef>
              <a:buSzPct val="100000"/>
              <a:buChar char="●"/>
            </a:pPr>
            <a:r>
              <a:rPr lang="en" sz="1200"/>
              <a:t>Manipulates color. Uses a hint of yellow on the leaves to give a vivid look.</a:t>
            </a:r>
          </a:p>
          <a:p>
            <a:pPr indent="-304800" lvl="0" marL="457200">
              <a:spcBef>
                <a:spcPts val="0"/>
              </a:spcBef>
              <a:buSzPct val="100000"/>
              <a:buChar char="●"/>
            </a:pPr>
            <a:r>
              <a:rPr lang="en" sz="1200"/>
              <a:t>Frida uses the “flicking” method to add a hint of white on black. On her and the animals hair.  </a:t>
            </a:r>
          </a:p>
        </p:txBody>
      </p:sp>
      <p:sp>
        <p:nvSpPr>
          <p:cNvPr id="196" name="Shape 196"/>
          <p:cNvSpPr txBox="1"/>
          <p:nvPr/>
        </p:nvSpPr>
        <p:spPr>
          <a:xfrm>
            <a:off x="3288700" y="1172700"/>
            <a:ext cx="2634900" cy="3251400"/>
          </a:xfrm>
          <a:prstGeom prst="rect">
            <a:avLst/>
          </a:prstGeom>
          <a:noFill/>
          <a:ln>
            <a:noFill/>
          </a:ln>
        </p:spPr>
        <p:txBody>
          <a:bodyPr anchorCtr="0" anchor="t" bIns="91425" lIns="91425" rIns="91425" tIns="91425">
            <a:noAutofit/>
          </a:bodyPr>
          <a:lstStyle/>
          <a:p>
            <a:pPr indent="-304800" lvl="0" marL="457200" rtl="0">
              <a:spcBef>
                <a:spcPts val="0"/>
              </a:spcBef>
              <a:buSzPct val="100000"/>
              <a:buChar char="●"/>
            </a:pPr>
            <a:r>
              <a:rPr lang="en" sz="1200"/>
              <a:t>Isn’t afraid to show her “flaws” : mustache and unibrow</a:t>
            </a:r>
          </a:p>
          <a:p>
            <a:pPr indent="-304800" lvl="0" marL="457200" rtl="0">
              <a:spcBef>
                <a:spcPts val="0"/>
              </a:spcBef>
              <a:buSzPct val="100000"/>
              <a:buChar char="●"/>
            </a:pPr>
            <a:r>
              <a:rPr lang="en" sz="1200"/>
              <a:t>Mexican culture is seen through her outfits.</a:t>
            </a:r>
          </a:p>
          <a:p>
            <a:pPr indent="-304800" lvl="0" marL="457200" rtl="0">
              <a:spcBef>
                <a:spcPts val="0"/>
              </a:spcBef>
              <a:buSzPct val="100000"/>
              <a:buChar char="●"/>
            </a:pPr>
            <a:r>
              <a:rPr lang="en" sz="1200"/>
              <a:t>Demonstrates her use of nature, with the flowers, leaves, dry mud, and clouds. </a:t>
            </a:r>
          </a:p>
          <a:p>
            <a:pPr indent="-304800" lvl="0" marL="457200">
              <a:spcBef>
                <a:spcPts val="0"/>
              </a:spcBef>
              <a:buSzPct val="100000"/>
              <a:buChar char="●"/>
            </a:pPr>
            <a:r>
              <a:rPr lang="en" sz="1200"/>
              <a:t>Exposes her personality.</a:t>
            </a:r>
          </a:p>
        </p:txBody>
      </p:sp>
      <p:sp>
        <p:nvSpPr>
          <p:cNvPr id="197" name="Shape 197"/>
          <p:cNvSpPr txBox="1"/>
          <p:nvPr/>
        </p:nvSpPr>
        <p:spPr>
          <a:xfrm>
            <a:off x="6378400" y="1155600"/>
            <a:ext cx="2288400" cy="3285600"/>
          </a:xfrm>
          <a:prstGeom prst="rect">
            <a:avLst/>
          </a:prstGeom>
          <a:noFill/>
          <a:ln>
            <a:noFill/>
          </a:ln>
        </p:spPr>
        <p:txBody>
          <a:bodyPr anchorCtr="0" anchor="t" bIns="91425" lIns="91425" rIns="91425" tIns="91425">
            <a:noAutofit/>
          </a:bodyPr>
          <a:lstStyle/>
          <a:p>
            <a:pPr indent="-304800" lvl="0" marL="457200" rtl="0">
              <a:spcBef>
                <a:spcPts val="0"/>
              </a:spcBef>
              <a:buSzPct val="100000"/>
              <a:buChar char="●"/>
            </a:pPr>
            <a:r>
              <a:rPr lang="en" sz="1200"/>
              <a:t>1932</a:t>
            </a:r>
          </a:p>
          <a:p>
            <a:pPr indent="-304800" lvl="0" marL="457200" rtl="0">
              <a:spcBef>
                <a:spcPts val="0"/>
              </a:spcBef>
              <a:buSzPct val="100000"/>
              <a:buChar char="●"/>
            </a:pPr>
            <a:r>
              <a:rPr lang="en" sz="1200"/>
              <a:t>Variety of action within art piece.</a:t>
            </a:r>
          </a:p>
          <a:p>
            <a:pPr indent="-304800" lvl="0" marL="457200" rtl="0">
              <a:spcBef>
                <a:spcPts val="0"/>
              </a:spcBef>
              <a:buSzPct val="100000"/>
              <a:buChar char="●"/>
            </a:pPr>
            <a:r>
              <a:rPr lang="en" sz="1200"/>
              <a:t>Expresses her view and opinion on Mexico and the United States.</a:t>
            </a:r>
          </a:p>
          <a:p>
            <a:pPr indent="-304800" lvl="0" marL="457200" rtl="0">
              <a:spcBef>
                <a:spcPts val="0"/>
              </a:spcBef>
              <a:buSzPct val="100000"/>
              <a:buChar char="●"/>
            </a:pPr>
            <a:r>
              <a:rPr lang="en" sz="1200"/>
              <a:t>Applies neutral colors.</a:t>
            </a:r>
          </a:p>
          <a:p>
            <a:pPr indent="-304800" lvl="0" marL="457200" rtl="0">
              <a:spcBef>
                <a:spcPts val="0"/>
              </a:spcBef>
              <a:buSzPct val="100000"/>
              <a:buChar char="●"/>
            </a:pPr>
            <a:r>
              <a:rPr lang="en" sz="1200"/>
              <a:t>Creates space throughout the painting.</a:t>
            </a:r>
          </a:p>
          <a:p>
            <a:pPr indent="-304800" lvl="0" marL="457200" rtl="0">
              <a:spcBef>
                <a:spcPts val="0"/>
              </a:spcBef>
              <a:buSzPct val="100000"/>
              <a:buChar char="●"/>
            </a:pPr>
            <a:r>
              <a:rPr lang="en" sz="1200"/>
              <a:t>Compares Mexico and the United States.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idx="1" type="body"/>
          </p:nvPr>
        </p:nvSpPr>
        <p:spPr>
          <a:xfrm>
            <a:off x="2923200" y="488100"/>
            <a:ext cx="2973900" cy="46005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Both paintings are self portraits by Frida Kahlo. They both show her current emotions towards an event she went through. She shows it off by hurting herself with the thorn necklace. If looked very closely, she’s bleeding, symbolizing how she’s still hurting. In 1930 Frida experiences a miscarriage at Henry Ford Hospital. An event she would never forget because Diego Rivera never wanted kids and right after she traveled to the USA for three years. She used this an opportunity to forget but this is contradicted in her painting. In both painting Frida has an object on her neck. Such as the thorn necklace or a necklace of beads. Like in majority of Frida Kahlo’s self portraits, she involves nature such as flowers and plants. Lastly in both paintings, Frida Kahlo has the same hair style, a braid in a bun. </a:t>
            </a:r>
          </a:p>
        </p:txBody>
      </p:sp>
      <p:sp>
        <p:nvSpPr>
          <p:cNvPr id="203" name="Shape 203"/>
          <p:cNvSpPr txBox="1"/>
          <p:nvPr/>
        </p:nvSpPr>
        <p:spPr>
          <a:xfrm>
            <a:off x="3057587" y="0"/>
            <a:ext cx="2553300" cy="5313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FFFFFF"/>
                </a:solidFill>
              </a:rPr>
              <a:t>Si</a:t>
            </a:r>
            <a:r>
              <a:rPr b="1" lang="en" sz="2400">
                <a:solidFill>
                  <a:srgbClr val="FFFFFF"/>
                </a:solidFill>
              </a:rPr>
              <a:t>milarities</a:t>
            </a:r>
          </a:p>
        </p:txBody>
      </p:sp>
      <p:pic>
        <p:nvPicPr>
          <p:cNvPr id="204" name="Shape 204"/>
          <p:cNvPicPr preferRelativeResize="0"/>
          <p:nvPr/>
        </p:nvPicPr>
        <p:blipFill rotWithShape="1">
          <a:blip r:embed="rId3">
            <a:alphaModFix/>
          </a:blip>
          <a:srcRect b="78726" l="49954" r="35504" t="17210"/>
          <a:stretch/>
        </p:blipFill>
        <p:spPr>
          <a:xfrm>
            <a:off x="5948074" y="215175"/>
            <a:ext cx="2973924" cy="713750"/>
          </a:xfrm>
          <a:prstGeom prst="rect">
            <a:avLst/>
          </a:prstGeom>
          <a:noFill/>
          <a:ln>
            <a:noFill/>
          </a:ln>
        </p:spPr>
      </p:pic>
      <p:pic>
        <p:nvPicPr>
          <p:cNvPr id="205" name="Shape 205"/>
          <p:cNvPicPr preferRelativeResize="0"/>
          <p:nvPr/>
        </p:nvPicPr>
        <p:blipFill rotWithShape="1">
          <a:blip r:embed="rId4">
            <a:alphaModFix/>
          </a:blip>
          <a:srcRect b="49438" l="24511" r="29405" t="41103"/>
          <a:stretch/>
        </p:blipFill>
        <p:spPr>
          <a:xfrm>
            <a:off x="383662" y="488600"/>
            <a:ext cx="2203575" cy="588848"/>
          </a:xfrm>
          <a:prstGeom prst="rect">
            <a:avLst/>
          </a:prstGeom>
          <a:noFill/>
          <a:ln>
            <a:noFill/>
          </a:ln>
        </p:spPr>
      </p:pic>
      <p:pic>
        <p:nvPicPr>
          <p:cNvPr id="206" name="Shape 206"/>
          <p:cNvPicPr preferRelativeResize="0"/>
          <p:nvPr/>
        </p:nvPicPr>
        <p:blipFill rotWithShape="1">
          <a:blip r:embed="rId3">
            <a:alphaModFix/>
          </a:blip>
          <a:srcRect b="20697" l="42950" r="30466" t="24663"/>
          <a:stretch/>
        </p:blipFill>
        <p:spPr>
          <a:xfrm>
            <a:off x="7499400" y="2756251"/>
            <a:ext cx="1352500" cy="2387249"/>
          </a:xfrm>
          <a:prstGeom prst="rect">
            <a:avLst/>
          </a:prstGeom>
          <a:noFill/>
          <a:ln>
            <a:noFill/>
          </a:ln>
        </p:spPr>
      </p:pic>
      <p:pic>
        <p:nvPicPr>
          <p:cNvPr id="207" name="Shape 207"/>
          <p:cNvPicPr preferRelativeResize="0"/>
          <p:nvPr/>
        </p:nvPicPr>
        <p:blipFill rotWithShape="1">
          <a:blip r:embed="rId3">
            <a:alphaModFix/>
          </a:blip>
          <a:srcRect b="0" l="0" r="53253" t="70720"/>
          <a:stretch/>
        </p:blipFill>
        <p:spPr>
          <a:xfrm>
            <a:off x="5948074" y="1116787"/>
            <a:ext cx="2973925" cy="1599624"/>
          </a:xfrm>
          <a:prstGeom prst="rect">
            <a:avLst/>
          </a:prstGeom>
          <a:noFill/>
          <a:ln>
            <a:noFill/>
          </a:ln>
        </p:spPr>
      </p:pic>
      <p:pic>
        <p:nvPicPr>
          <p:cNvPr id="208" name="Shape 208"/>
          <p:cNvPicPr preferRelativeResize="0"/>
          <p:nvPr/>
        </p:nvPicPr>
        <p:blipFill rotWithShape="1">
          <a:blip r:embed="rId4">
            <a:alphaModFix/>
          </a:blip>
          <a:srcRect b="16847" l="12583" r="19871" t="66024"/>
          <a:stretch/>
        </p:blipFill>
        <p:spPr>
          <a:xfrm>
            <a:off x="98674" y="1381462"/>
            <a:ext cx="2773550" cy="1355025"/>
          </a:xfrm>
          <a:prstGeom prst="rect">
            <a:avLst/>
          </a:prstGeom>
          <a:noFill/>
          <a:ln>
            <a:noFill/>
          </a:ln>
        </p:spPr>
      </p:pic>
      <p:pic>
        <p:nvPicPr>
          <p:cNvPr id="209" name="Shape 209"/>
          <p:cNvPicPr preferRelativeResize="0"/>
          <p:nvPr/>
        </p:nvPicPr>
        <p:blipFill rotWithShape="1">
          <a:blip r:embed="rId3">
            <a:alphaModFix/>
          </a:blip>
          <a:srcRect b="53453" l="65565" r="22037" t="29544"/>
          <a:stretch/>
        </p:blipFill>
        <p:spPr>
          <a:xfrm>
            <a:off x="5970512" y="3206999"/>
            <a:ext cx="1455473" cy="1714224"/>
          </a:xfrm>
          <a:prstGeom prst="rect">
            <a:avLst/>
          </a:prstGeom>
          <a:noFill/>
          <a:ln>
            <a:noFill/>
          </a:ln>
        </p:spPr>
      </p:pic>
      <p:pic>
        <p:nvPicPr>
          <p:cNvPr id="210" name="Shape 210"/>
          <p:cNvPicPr preferRelativeResize="0"/>
          <p:nvPr/>
        </p:nvPicPr>
        <p:blipFill rotWithShape="1">
          <a:blip r:embed="rId3">
            <a:alphaModFix/>
          </a:blip>
          <a:srcRect b="69734" l="51194" r="35514" t="24664"/>
          <a:stretch/>
        </p:blipFill>
        <p:spPr>
          <a:xfrm>
            <a:off x="148650" y="2857287"/>
            <a:ext cx="2701150" cy="1066375"/>
          </a:xfrm>
          <a:prstGeom prst="rect">
            <a:avLst/>
          </a:prstGeom>
          <a:noFill/>
          <a:ln>
            <a:noFill/>
          </a:ln>
        </p:spPr>
      </p:pic>
      <p:cxnSp>
        <p:nvCxnSpPr>
          <p:cNvPr id="211" name="Shape 211"/>
          <p:cNvCxnSpPr/>
          <p:nvPr/>
        </p:nvCxnSpPr>
        <p:spPr>
          <a:xfrm rot="10800000">
            <a:off x="1948850" y="1109975"/>
            <a:ext cx="962100" cy="271500"/>
          </a:xfrm>
          <a:prstGeom prst="straightConnector1">
            <a:avLst/>
          </a:prstGeom>
          <a:noFill/>
          <a:ln cap="flat" cmpd="sng" w="28575">
            <a:solidFill>
              <a:srgbClr val="CC0000"/>
            </a:solidFill>
            <a:prstDash val="solid"/>
            <a:round/>
            <a:headEnd len="lg" w="lg" type="none"/>
            <a:tailEnd len="lg" w="lg" type="stealth"/>
          </a:ln>
        </p:spPr>
      </p:cxnSp>
      <p:cxnSp>
        <p:nvCxnSpPr>
          <p:cNvPr id="212" name="Shape 212"/>
          <p:cNvCxnSpPr/>
          <p:nvPr/>
        </p:nvCxnSpPr>
        <p:spPr>
          <a:xfrm rot="10800000">
            <a:off x="1937450" y="2267975"/>
            <a:ext cx="984900" cy="1655700"/>
          </a:xfrm>
          <a:prstGeom prst="straightConnector1">
            <a:avLst/>
          </a:prstGeom>
          <a:noFill/>
          <a:ln cap="flat" cmpd="sng" w="38100">
            <a:solidFill>
              <a:srgbClr val="CC0000"/>
            </a:solidFill>
            <a:prstDash val="solid"/>
            <a:round/>
            <a:headEnd len="lg" w="lg" type="none"/>
            <a:tailEnd len="lg" w="lg" type="stealth"/>
          </a:ln>
        </p:spPr>
      </p:cxnSp>
      <p:cxnSp>
        <p:nvCxnSpPr>
          <p:cNvPr id="213" name="Shape 213"/>
          <p:cNvCxnSpPr/>
          <p:nvPr/>
        </p:nvCxnSpPr>
        <p:spPr>
          <a:xfrm rot="10800000">
            <a:off x="2022800" y="3317962"/>
            <a:ext cx="967500" cy="605700"/>
          </a:xfrm>
          <a:prstGeom prst="straightConnector1">
            <a:avLst/>
          </a:prstGeom>
          <a:noFill/>
          <a:ln cap="flat" cmpd="sng" w="28575">
            <a:solidFill>
              <a:srgbClr val="CC0000"/>
            </a:solidFill>
            <a:prstDash val="solid"/>
            <a:round/>
            <a:headEnd len="lg" w="lg" type="none"/>
            <a:tailEnd len="lg" w="lg" type="stealth"/>
          </a:ln>
        </p:spPr>
      </p:cxnSp>
      <p:sp>
        <p:nvSpPr>
          <p:cNvPr id="214" name="Shape 214"/>
          <p:cNvSpPr/>
          <p:nvPr/>
        </p:nvSpPr>
        <p:spPr>
          <a:xfrm>
            <a:off x="6426300" y="1467800"/>
            <a:ext cx="2203500" cy="927000"/>
          </a:xfrm>
          <a:prstGeom prst="ellipse">
            <a:avLst/>
          </a:prstGeom>
          <a:noFill/>
          <a:ln cap="flat" cmpd="sng" w="38100">
            <a:solidFill>
              <a:srgbClr val="CC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p:nvPr/>
        </p:nvSpPr>
        <p:spPr>
          <a:xfrm>
            <a:off x="6069150" y="3782762"/>
            <a:ext cx="1258200" cy="334200"/>
          </a:xfrm>
          <a:prstGeom prst="ellipse">
            <a:avLst/>
          </a:prstGeom>
          <a:noFill/>
          <a:ln cap="flat" cmpd="sng" w="28575">
            <a:solidFill>
              <a:srgbClr val="CC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16" name="Shape 216"/>
          <p:cNvPicPr preferRelativeResize="0"/>
          <p:nvPr/>
        </p:nvPicPr>
        <p:blipFill rotWithShape="1">
          <a:blip r:embed="rId3">
            <a:alphaModFix/>
          </a:blip>
          <a:srcRect b="80852" l="53731" r="38690" t="13040"/>
          <a:stretch/>
        </p:blipFill>
        <p:spPr>
          <a:xfrm>
            <a:off x="1634249" y="4187050"/>
            <a:ext cx="1258199" cy="870714"/>
          </a:xfrm>
          <a:prstGeom prst="rect">
            <a:avLst/>
          </a:prstGeom>
          <a:noFill/>
          <a:ln>
            <a:noFill/>
          </a:ln>
        </p:spPr>
      </p:pic>
      <p:pic>
        <p:nvPicPr>
          <p:cNvPr id="217" name="Shape 217"/>
          <p:cNvPicPr preferRelativeResize="0"/>
          <p:nvPr/>
        </p:nvPicPr>
        <p:blipFill rotWithShape="1">
          <a:blip r:embed="rId4">
            <a:alphaModFix/>
          </a:blip>
          <a:srcRect b="61845" l="20904" r="23922" t="13636"/>
          <a:stretch/>
        </p:blipFill>
        <p:spPr>
          <a:xfrm>
            <a:off x="98687" y="4187050"/>
            <a:ext cx="1504824" cy="87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2884925" y="445025"/>
            <a:ext cx="2510700" cy="4520700"/>
          </a:xfrm>
          <a:prstGeom prst="rect">
            <a:avLst/>
          </a:prstGeom>
        </p:spPr>
        <p:txBody>
          <a:bodyPr anchorCtr="0" anchor="t" bIns="91425" lIns="91425" rIns="91425" tIns="91425">
            <a:noAutofit/>
          </a:bodyPr>
          <a:lstStyle/>
          <a:p>
            <a:pPr lvl="0" rtl="0">
              <a:spcBef>
                <a:spcPts val="0"/>
              </a:spcBef>
              <a:buNone/>
            </a:pPr>
            <a:r>
              <a:rPr lang="en" sz="1200">
                <a:solidFill>
                  <a:srgbClr val="FFFFFF"/>
                </a:solidFill>
              </a:rPr>
              <a:t>Even though both paintings are from the same artist, the dates change. Unlike Frida’s most self portraits, she used multiple direct symbolism. When representing Mexican culture, like the Aztec sculptures on the ground and the Mexican flag she’s holding. This may also represent where her loyalty stands. In the same piece, she’s comparing Mexico to the US, visually describing the US with factories and technology. While on the left, she leaves the viewer guessing on what’s happening. Secondly her “pose”. Oftenly she paints her self portrait looking to the right, however in the </a:t>
            </a:r>
            <a:r>
              <a:rPr i="1" lang="en" sz="1200">
                <a:solidFill>
                  <a:srgbClr val="FFFFFF"/>
                </a:solidFill>
              </a:rPr>
              <a:t>Self Portrait with the Thorn Necklace and Hummingbird, </a:t>
            </a:r>
            <a:r>
              <a:rPr lang="en" sz="1200">
                <a:solidFill>
                  <a:srgbClr val="FFFFFF"/>
                </a:solidFill>
              </a:rPr>
              <a:t>she’s looking straight, to show her being firm. </a:t>
            </a:r>
          </a:p>
          <a:p>
            <a:pPr lvl="0" rtl="0">
              <a:spcBef>
                <a:spcPts val="0"/>
              </a:spcBef>
              <a:buNone/>
            </a:pPr>
            <a:r>
              <a:t/>
            </a:r>
            <a:endParaRPr/>
          </a:p>
          <a:p>
            <a:pPr lvl="0" rtl="0">
              <a:spcBef>
                <a:spcPts val="0"/>
              </a:spcBef>
              <a:buNone/>
            </a:pPr>
            <a:r>
              <a:rPr lang="en" sz="1400">
                <a:solidFill>
                  <a:srgbClr val="000000"/>
                </a:solidFill>
                <a:latin typeface="Times New Roman"/>
                <a:ea typeface="Times New Roman"/>
                <a:cs typeface="Times New Roman"/>
                <a:sym typeface="Times New Roman"/>
              </a:rPr>
              <a:t> </a:t>
            </a:r>
          </a:p>
        </p:txBody>
      </p:sp>
      <p:pic>
        <p:nvPicPr>
          <p:cNvPr id="223" name="Shape 223"/>
          <p:cNvPicPr preferRelativeResize="0"/>
          <p:nvPr/>
        </p:nvPicPr>
        <p:blipFill>
          <a:blip r:embed="rId3">
            <a:alphaModFix/>
          </a:blip>
          <a:stretch>
            <a:fillRect/>
          </a:stretch>
        </p:blipFill>
        <p:spPr>
          <a:xfrm>
            <a:off x="6943000" y="611224"/>
            <a:ext cx="2065323" cy="2386074"/>
          </a:xfrm>
          <a:prstGeom prst="rect">
            <a:avLst/>
          </a:prstGeom>
          <a:noFill/>
          <a:ln>
            <a:noFill/>
          </a:ln>
        </p:spPr>
      </p:pic>
      <p:pic>
        <p:nvPicPr>
          <p:cNvPr id="224" name="Shape 224"/>
          <p:cNvPicPr preferRelativeResize="0"/>
          <p:nvPr/>
        </p:nvPicPr>
        <p:blipFill>
          <a:blip r:embed="rId4">
            <a:alphaModFix/>
          </a:blip>
          <a:stretch>
            <a:fillRect/>
          </a:stretch>
        </p:blipFill>
        <p:spPr>
          <a:xfrm>
            <a:off x="157462" y="1016999"/>
            <a:ext cx="2727475" cy="3551375"/>
          </a:xfrm>
          <a:prstGeom prst="rect">
            <a:avLst/>
          </a:prstGeom>
          <a:noFill/>
          <a:ln>
            <a:noFill/>
          </a:ln>
        </p:spPr>
      </p:pic>
      <p:sp>
        <p:nvSpPr>
          <p:cNvPr id="225" name="Shape 225"/>
          <p:cNvSpPr txBox="1"/>
          <p:nvPr/>
        </p:nvSpPr>
        <p:spPr>
          <a:xfrm>
            <a:off x="2995937" y="-86275"/>
            <a:ext cx="2553300" cy="5313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FFFF"/>
                </a:solidFill>
              </a:rPr>
              <a:t>Differences</a:t>
            </a:r>
          </a:p>
        </p:txBody>
      </p:sp>
      <p:pic>
        <p:nvPicPr>
          <p:cNvPr id="226" name="Shape 226"/>
          <p:cNvPicPr preferRelativeResize="0"/>
          <p:nvPr/>
        </p:nvPicPr>
        <p:blipFill rotWithShape="1">
          <a:blip r:embed="rId3">
            <a:alphaModFix/>
          </a:blip>
          <a:srcRect b="37550" l="67328" r="0" t="0"/>
          <a:stretch/>
        </p:blipFill>
        <p:spPr>
          <a:xfrm>
            <a:off x="5395625" y="622837"/>
            <a:ext cx="1503523" cy="2467999"/>
          </a:xfrm>
          <a:prstGeom prst="rect">
            <a:avLst/>
          </a:prstGeom>
          <a:noFill/>
          <a:ln>
            <a:noFill/>
          </a:ln>
        </p:spPr>
      </p:pic>
      <p:pic>
        <p:nvPicPr>
          <p:cNvPr id="227" name="Shape 227"/>
          <p:cNvPicPr preferRelativeResize="0"/>
          <p:nvPr/>
        </p:nvPicPr>
        <p:blipFill rotWithShape="1">
          <a:blip r:embed="rId3">
            <a:alphaModFix/>
          </a:blip>
          <a:srcRect b="72098" l="52250" r="37233" t="13247"/>
          <a:stretch/>
        </p:blipFill>
        <p:spPr>
          <a:xfrm>
            <a:off x="5363952" y="3090825"/>
            <a:ext cx="1566873" cy="1874850"/>
          </a:xfrm>
          <a:prstGeom prst="rect">
            <a:avLst/>
          </a:prstGeom>
          <a:noFill/>
          <a:ln>
            <a:noFill/>
          </a:ln>
        </p:spPr>
      </p:pic>
      <p:pic>
        <p:nvPicPr>
          <p:cNvPr id="228" name="Shape 228"/>
          <p:cNvPicPr preferRelativeResize="0"/>
          <p:nvPr/>
        </p:nvPicPr>
        <p:blipFill rotWithShape="1">
          <a:blip r:embed="rId3">
            <a:alphaModFix/>
          </a:blip>
          <a:srcRect b="0" l="61003" r="0" t="72038"/>
          <a:stretch/>
        </p:blipFill>
        <p:spPr>
          <a:xfrm>
            <a:off x="6982062" y="3090825"/>
            <a:ext cx="1987200" cy="1477549"/>
          </a:xfrm>
          <a:prstGeom prst="rect">
            <a:avLst/>
          </a:prstGeom>
          <a:noFill/>
          <a:ln>
            <a:noFill/>
          </a:ln>
        </p:spPr>
      </p:pic>
      <p:sp>
        <p:nvSpPr>
          <p:cNvPr id="229" name="Shape 229"/>
          <p:cNvSpPr/>
          <p:nvPr/>
        </p:nvSpPr>
        <p:spPr>
          <a:xfrm>
            <a:off x="6982050" y="1795150"/>
            <a:ext cx="974400" cy="8511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0" name="Shape 230"/>
          <p:cNvSpPr/>
          <p:nvPr/>
        </p:nvSpPr>
        <p:spPr>
          <a:xfrm flipH="1" rot="-4792743">
            <a:off x="6281777" y="3997842"/>
            <a:ext cx="424699" cy="695323"/>
          </a:xfrm>
          <a:custGeom>
            <a:pathLst>
              <a:path extrusionOk="0" h="24911" w="12047">
                <a:moveTo>
                  <a:pt x="9867" y="0"/>
                </a:moveTo>
                <a:cubicBezTo>
                  <a:pt x="10196" y="1315"/>
                  <a:pt x="12252" y="3864"/>
                  <a:pt x="11841" y="7894"/>
                </a:cubicBezTo>
                <a:cubicBezTo>
                  <a:pt x="11429" y="11923"/>
                  <a:pt x="9373" y="21873"/>
                  <a:pt x="7400" y="24176"/>
                </a:cubicBezTo>
                <a:cubicBezTo>
                  <a:pt x="5426" y="26478"/>
                  <a:pt x="1233" y="22120"/>
                  <a:pt x="0" y="21709"/>
                </a:cubicBezTo>
              </a:path>
            </a:pathLst>
          </a:custGeom>
          <a:noFill/>
          <a:ln cap="flat" cmpd="sng" w="28575">
            <a:solidFill>
              <a:srgbClr val="FF0000"/>
            </a:solidFill>
            <a:prstDash val="solid"/>
            <a:round/>
            <a:headEnd len="lg" w="lg" type="stealth"/>
            <a:tailEnd len="lg" w="lg" type="none"/>
          </a:ln>
        </p:spPr>
      </p:sp>
      <p:sp>
        <p:nvSpPr>
          <p:cNvPr id="231" name="Shape 231"/>
          <p:cNvSpPr/>
          <p:nvPr/>
        </p:nvSpPr>
        <p:spPr>
          <a:xfrm>
            <a:off x="157450" y="2191637"/>
            <a:ext cx="915600" cy="12021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2" name="Shape 232"/>
          <p:cNvSpPr/>
          <p:nvPr/>
        </p:nvSpPr>
        <p:spPr>
          <a:xfrm>
            <a:off x="1827000" y="2431425"/>
            <a:ext cx="915600" cy="12021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3" name="Shape 233"/>
          <p:cNvSpPr/>
          <p:nvPr/>
        </p:nvSpPr>
        <p:spPr>
          <a:xfrm>
            <a:off x="589737" y="3534875"/>
            <a:ext cx="1566900" cy="4650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163700" y="121650"/>
            <a:ext cx="8520600" cy="572700"/>
          </a:xfrm>
          <a:prstGeom prst="rect">
            <a:avLst/>
          </a:prstGeom>
        </p:spPr>
        <p:txBody>
          <a:bodyPr anchorCtr="0" anchor="t" bIns="91425" lIns="91425" rIns="91425" tIns="91425">
            <a:noAutofit/>
          </a:bodyPr>
          <a:lstStyle/>
          <a:p>
            <a:pPr lvl="0">
              <a:spcBef>
                <a:spcPts val="0"/>
              </a:spcBef>
              <a:buNone/>
            </a:pPr>
            <a:r>
              <a:rPr b="1" lang="en" sz="2400"/>
              <a:t>Modern Fashion- Personal Piece</a:t>
            </a:r>
          </a:p>
        </p:txBody>
      </p:sp>
      <p:sp>
        <p:nvSpPr>
          <p:cNvPr id="239" name="Shape 239"/>
          <p:cNvSpPr txBox="1"/>
          <p:nvPr>
            <p:ph idx="1" type="body"/>
          </p:nvPr>
        </p:nvSpPr>
        <p:spPr>
          <a:xfrm>
            <a:off x="4214500" y="1281200"/>
            <a:ext cx="4617900" cy="35679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For this art piece, I chose to be heavily inspired by Frida Kahlo and Celeste Contreras. The main concepts I focused on was fashion, repetition of design and combining mediums. Which was practiced in this art piece. Aside from artistic techniques, I also included a meaning behind this piece. My first art pieces were about fashion or a design I would create myself. However, I started to experiment other mediums, art movements, and was introduced to international talented artists. Therefore I decided to end my senior year with a piece that showed everything I learned, enjoyed and represented me as an artist. This is a mixed media: painting, drawing, photoshop and origami. Overall my message is that we should allow ourselves to face challenges and experiment, but never forget how you started off. </a:t>
            </a:r>
          </a:p>
        </p:txBody>
      </p:sp>
      <p:pic>
        <p:nvPicPr>
          <p:cNvPr id="240" name="Shape 240"/>
          <p:cNvPicPr preferRelativeResize="0"/>
          <p:nvPr/>
        </p:nvPicPr>
        <p:blipFill>
          <a:blip r:embed="rId3">
            <a:alphaModFix/>
          </a:blip>
          <a:stretch>
            <a:fillRect/>
          </a:stretch>
        </p:blipFill>
        <p:spPr>
          <a:xfrm>
            <a:off x="1171175" y="694350"/>
            <a:ext cx="2451225" cy="4332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225350" y="74975"/>
            <a:ext cx="8520600" cy="572700"/>
          </a:xfrm>
          <a:prstGeom prst="rect">
            <a:avLst/>
          </a:prstGeom>
        </p:spPr>
        <p:txBody>
          <a:bodyPr anchorCtr="0" anchor="t" bIns="91425" lIns="91425" rIns="91425" tIns="91425">
            <a:noAutofit/>
          </a:bodyPr>
          <a:lstStyle/>
          <a:p>
            <a:pPr lvl="0">
              <a:spcBef>
                <a:spcPts val="0"/>
              </a:spcBef>
              <a:buNone/>
            </a:pPr>
            <a:r>
              <a:rPr b="1" lang="en" sz="2400"/>
              <a:t>Comparing Personal Art Piece to Frida Kahlo’s self Portrait</a:t>
            </a:r>
          </a:p>
        </p:txBody>
      </p:sp>
      <p:sp>
        <p:nvSpPr>
          <p:cNvPr id="246" name="Shape 246"/>
          <p:cNvSpPr/>
          <p:nvPr/>
        </p:nvSpPr>
        <p:spPr>
          <a:xfrm>
            <a:off x="225350" y="1332125"/>
            <a:ext cx="5288100" cy="34290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a:off x="3441325" y="1332125"/>
            <a:ext cx="5554800" cy="34290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8" name="Shape 248"/>
          <p:cNvSpPr txBox="1"/>
          <p:nvPr/>
        </p:nvSpPr>
        <p:spPr>
          <a:xfrm>
            <a:off x="1590850" y="963050"/>
            <a:ext cx="1850400" cy="304800"/>
          </a:xfrm>
          <a:prstGeom prst="rect">
            <a:avLst/>
          </a:prstGeom>
          <a:noFill/>
          <a:ln>
            <a:noFill/>
          </a:ln>
        </p:spPr>
        <p:txBody>
          <a:bodyPr anchorCtr="0" anchor="t" bIns="91425" lIns="91425" rIns="91425" tIns="91425">
            <a:noAutofit/>
          </a:bodyPr>
          <a:lstStyle/>
          <a:p>
            <a:pPr lvl="0">
              <a:spcBef>
                <a:spcPts val="0"/>
              </a:spcBef>
              <a:buNone/>
            </a:pPr>
            <a:r>
              <a:rPr b="1" lang="en">
                <a:solidFill>
                  <a:srgbClr val="FFFFFF"/>
                </a:solidFill>
              </a:rPr>
              <a:t>Modern Fashion</a:t>
            </a:r>
          </a:p>
        </p:txBody>
      </p:sp>
      <p:sp>
        <p:nvSpPr>
          <p:cNvPr id="249" name="Shape 249"/>
          <p:cNvSpPr txBox="1"/>
          <p:nvPr/>
        </p:nvSpPr>
        <p:spPr>
          <a:xfrm>
            <a:off x="5634075" y="1042600"/>
            <a:ext cx="1696800" cy="289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50" name="Shape 250"/>
          <p:cNvSpPr txBox="1"/>
          <p:nvPr/>
        </p:nvSpPr>
        <p:spPr>
          <a:xfrm>
            <a:off x="5385700" y="518150"/>
            <a:ext cx="2075700" cy="749700"/>
          </a:xfrm>
          <a:prstGeom prst="rect">
            <a:avLst/>
          </a:prstGeom>
          <a:noFill/>
          <a:ln>
            <a:noFill/>
          </a:ln>
        </p:spPr>
        <p:txBody>
          <a:bodyPr anchorCtr="0" anchor="t" bIns="91425" lIns="91425" rIns="91425" tIns="91425">
            <a:noAutofit/>
          </a:bodyPr>
          <a:lstStyle/>
          <a:p>
            <a:pPr lvl="0">
              <a:spcBef>
                <a:spcPts val="0"/>
              </a:spcBef>
              <a:buNone/>
            </a:pPr>
            <a:r>
              <a:rPr b="1" lang="en">
                <a:solidFill>
                  <a:srgbClr val="FFFFFF"/>
                </a:solidFill>
              </a:rPr>
              <a:t>Self Portrait With Thorn Necklace and Hummingbird</a:t>
            </a:r>
          </a:p>
        </p:txBody>
      </p:sp>
      <p:sp>
        <p:nvSpPr>
          <p:cNvPr id="251" name="Shape 251"/>
          <p:cNvSpPr txBox="1"/>
          <p:nvPr/>
        </p:nvSpPr>
        <p:spPr>
          <a:xfrm>
            <a:off x="951450" y="1583225"/>
            <a:ext cx="2714700" cy="28659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Char char="●"/>
            </a:pPr>
            <a:r>
              <a:rPr lang="en" sz="1200">
                <a:solidFill>
                  <a:srgbClr val="FFFFFF"/>
                </a:solidFill>
              </a:rPr>
              <a:t>Use of 3D handmade objects--origami.</a:t>
            </a:r>
          </a:p>
          <a:p>
            <a:pPr lvl="0" rtl="0">
              <a:spcBef>
                <a:spcPts val="0"/>
              </a:spcBef>
              <a:buNone/>
            </a:pPr>
            <a:r>
              <a:t/>
            </a:r>
            <a:endParaRPr sz="1200">
              <a:solidFill>
                <a:srgbClr val="FFFFFF"/>
              </a:solidFill>
            </a:endParaRPr>
          </a:p>
          <a:p>
            <a:pPr indent="-304800" lvl="0" marL="457200" rtl="0">
              <a:spcBef>
                <a:spcPts val="0"/>
              </a:spcBef>
              <a:buClr>
                <a:srgbClr val="FFFFFF"/>
              </a:buClr>
              <a:buSzPct val="100000"/>
              <a:buChar char="●"/>
            </a:pPr>
            <a:r>
              <a:rPr lang="en" sz="1200">
                <a:solidFill>
                  <a:srgbClr val="FFFFFF"/>
                </a:solidFill>
              </a:rPr>
              <a:t>Dabbing technique is used for the background. </a:t>
            </a:r>
          </a:p>
          <a:p>
            <a:pPr lvl="0" rtl="0">
              <a:spcBef>
                <a:spcPts val="0"/>
              </a:spcBef>
              <a:buNone/>
            </a:pPr>
            <a:r>
              <a:t/>
            </a:r>
            <a:endParaRPr sz="1200">
              <a:solidFill>
                <a:srgbClr val="FFFFFF"/>
              </a:solidFill>
            </a:endParaRPr>
          </a:p>
          <a:p>
            <a:pPr indent="-304800" lvl="0" marL="457200" rtl="0">
              <a:spcBef>
                <a:spcPts val="0"/>
              </a:spcBef>
              <a:buClr>
                <a:srgbClr val="FFFFFF"/>
              </a:buClr>
              <a:buSzPct val="100000"/>
              <a:buChar char="●"/>
            </a:pPr>
            <a:r>
              <a:rPr lang="en" sz="1200">
                <a:solidFill>
                  <a:srgbClr val="FFFFFF"/>
                </a:solidFill>
              </a:rPr>
              <a:t>Layers were applied onto painting. </a:t>
            </a:r>
          </a:p>
          <a:p>
            <a:pPr lvl="0" rtl="0">
              <a:spcBef>
                <a:spcPts val="0"/>
              </a:spcBef>
              <a:buNone/>
            </a:pPr>
            <a:r>
              <a:t/>
            </a:r>
            <a:endParaRPr sz="1200">
              <a:solidFill>
                <a:srgbClr val="FFFFFF"/>
              </a:solidFill>
            </a:endParaRPr>
          </a:p>
          <a:p>
            <a:pPr indent="-304800" lvl="0" marL="457200" rtl="0">
              <a:spcBef>
                <a:spcPts val="0"/>
              </a:spcBef>
              <a:buClr>
                <a:srgbClr val="FFFFFF"/>
              </a:buClr>
              <a:buSzPct val="100000"/>
              <a:buChar char="●"/>
            </a:pPr>
            <a:r>
              <a:rPr lang="en" sz="1200">
                <a:solidFill>
                  <a:srgbClr val="FFFFFF"/>
                </a:solidFill>
              </a:rPr>
              <a:t>Drawing and manipulation of Photoshop were considered. </a:t>
            </a:r>
          </a:p>
          <a:p>
            <a:pPr lvl="0" rtl="0">
              <a:spcBef>
                <a:spcPts val="0"/>
              </a:spcBef>
              <a:buNone/>
            </a:pPr>
            <a:r>
              <a:t/>
            </a:r>
            <a:endParaRPr sz="1200">
              <a:solidFill>
                <a:srgbClr val="FFFFFF"/>
              </a:solidFill>
            </a:endParaRPr>
          </a:p>
          <a:p>
            <a:pPr indent="-304800" lvl="0" marL="457200" rtl="0">
              <a:spcBef>
                <a:spcPts val="0"/>
              </a:spcBef>
              <a:buClr>
                <a:srgbClr val="FFFFFF"/>
              </a:buClr>
              <a:buSzPct val="100000"/>
              <a:buChar char="●"/>
            </a:pPr>
            <a:r>
              <a:rPr lang="en" sz="1200">
                <a:solidFill>
                  <a:srgbClr val="FFFFFF"/>
                </a:solidFill>
              </a:rPr>
              <a:t>For pants: scotch was used to glue</a:t>
            </a:r>
          </a:p>
          <a:p>
            <a:pPr indent="-304800" lvl="0" marL="457200">
              <a:spcBef>
                <a:spcPts val="0"/>
              </a:spcBef>
              <a:buClr>
                <a:srgbClr val="FFFFFF"/>
              </a:buClr>
              <a:buSzPct val="100000"/>
              <a:buChar char="●"/>
            </a:pPr>
            <a:r>
              <a:rPr lang="en" sz="1200">
                <a:solidFill>
                  <a:srgbClr val="FFFFFF"/>
                </a:solidFill>
              </a:rPr>
              <a:t>Use of tertiary and artificial colors. (gold and burgundy)</a:t>
            </a:r>
          </a:p>
        </p:txBody>
      </p:sp>
      <p:sp>
        <p:nvSpPr>
          <p:cNvPr id="252" name="Shape 252"/>
          <p:cNvSpPr txBox="1"/>
          <p:nvPr/>
        </p:nvSpPr>
        <p:spPr>
          <a:xfrm>
            <a:off x="5662475" y="1879800"/>
            <a:ext cx="2179500" cy="24333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Char char="●"/>
            </a:pPr>
            <a:r>
              <a:rPr lang="en" sz="1200">
                <a:solidFill>
                  <a:srgbClr val="FFFFFF"/>
                </a:solidFill>
              </a:rPr>
              <a:t>Painting is composed of natural and primary colors. </a:t>
            </a:r>
          </a:p>
          <a:p>
            <a:pPr lvl="0" rtl="0">
              <a:spcBef>
                <a:spcPts val="0"/>
              </a:spcBef>
              <a:buNone/>
            </a:pPr>
            <a:r>
              <a:t/>
            </a:r>
            <a:endParaRPr sz="1200">
              <a:solidFill>
                <a:srgbClr val="FFFFFF"/>
              </a:solidFill>
            </a:endParaRPr>
          </a:p>
          <a:p>
            <a:pPr indent="-304800" lvl="0" marL="457200" rtl="0">
              <a:spcBef>
                <a:spcPts val="0"/>
              </a:spcBef>
              <a:buClr>
                <a:srgbClr val="FFFFFF"/>
              </a:buClr>
              <a:buSzPct val="100000"/>
              <a:buChar char="●"/>
            </a:pPr>
            <a:r>
              <a:rPr lang="en" sz="1200">
                <a:solidFill>
                  <a:srgbClr val="FFFFFF"/>
                </a:solidFill>
              </a:rPr>
              <a:t>Shows AND includes face details. </a:t>
            </a:r>
          </a:p>
          <a:p>
            <a:pPr lvl="0" rtl="0">
              <a:spcBef>
                <a:spcPts val="0"/>
              </a:spcBef>
              <a:buNone/>
            </a:pPr>
            <a:r>
              <a:t/>
            </a:r>
            <a:endParaRPr sz="1200">
              <a:solidFill>
                <a:srgbClr val="FFFFFF"/>
              </a:solidFill>
            </a:endParaRPr>
          </a:p>
          <a:p>
            <a:pPr indent="-304800" lvl="0" marL="457200">
              <a:spcBef>
                <a:spcPts val="0"/>
              </a:spcBef>
              <a:buClr>
                <a:srgbClr val="FFFFFF"/>
              </a:buClr>
              <a:buSzPct val="100000"/>
              <a:buChar char="●"/>
            </a:pPr>
            <a:r>
              <a:rPr lang="en" sz="1200">
                <a:solidFill>
                  <a:srgbClr val="FFFFFF"/>
                </a:solidFill>
              </a:rPr>
              <a:t>Pursues the use of shading and blending. </a:t>
            </a:r>
          </a:p>
        </p:txBody>
      </p:sp>
      <p:sp>
        <p:nvSpPr>
          <p:cNvPr id="253" name="Shape 253"/>
          <p:cNvSpPr txBox="1"/>
          <p:nvPr/>
        </p:nvSpPr>
        <p:spPr>
          <a:xfrm>
            <a:off x="3552775" y="2142000"/>
            <a:ext cx="1850400" cy="6636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Composition of details are placed alike</a:t>
            </a:r>
          </a:p>
        </p:txBody>
      </p:sp>
      <p:sp>
        <p:nvSpPr>
          <p:cNvPr id="254" name="Shape 254"/>
          <p:cNvSpPr txBox="1"/>
          <p:nvPr/>
        </p:nvSpPr>
        <p:spPr>
          <a:xfrm>
            <a:off x="3552775" y="2744400"/>
            <a:ext cx="1793100" cy="411000"/>
          </a:xfrm>
          <a:prstGeom prst="rect">
            <a:avLst/>
          </a:prstGeom>
          <a:noFill/>
          <a:ln>
            <a:noFill/>
          </a:ln>
        </p:spPr>
        <p:txBody>
          <a:bodyPr anchorCtr="0" anchor="t" bIns="91425" lIns="91425" rIns="91425" tIns="91425">
            <a:noAutofit/>
          </a:bodyPr>
          <a:lstStyle/>
          <a:p>
            <a:pPr indent="-304800" lvl="0" marL="457200" rtl="0">
              <a:spcBef>
                <a:spcPts val="0"/>
              </a:spcBef>
              <a:buClr>
                <a:srgbClr val="F3F3F3"/>
              </a:buClr>
              <a:buSzPct val="100000"/>
              <a:buChar char="●"/>
            </a:pPr>
            <a:r>
              <a:rPr lang="en" sz="1200">
                <a:solidFill>
                  <a:srgbClr val="F3F3F3"/>
                </a:solidFill>
              </a:rPr>
              <a:t>Thorn necklace</a:t>
            </a:r>
          </a:p>
          <a:p>
            <a:pPr indent="-304800" lvl="0" marL="457200">
              <a:spcBef>
                <a:spcPts val="0"/>
              </a:spcBef>
              <a:buClr>
                <a:srgbClr val="F3F3F3"/>
              </a:buClr>
              <a:buSzPct val="100000"/>
              <a:buChar char="●"/>
            </a:pPr>
            <a:r>
              <a:rPr lang="en" sz="1200">
                <a:solidFill>
                  <a:srgbClr val="F3F3F3"/>
                </a:solidFill>
              </a:rPr>
              <a:t>Have a connection to nature.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2777250" y="309350"/>
            <a:ext cx="2975400" cy="572700"/>
          </a:xfrm>
          <a:prstGeom prst="rect">
            <a:avLst/>
          </a:prstGeom>
        </p:spPr>
        <p:txBody>
          <a:bodyPr anchorCtr="0" anchor="t" bIns="91425" lIns="91425" rIns="91425" tIns="91425">
            <a:noAutofit/>
          </a:bodyPr>
          <a:lstStyle/>
          <a:p>
            <a:pPr lvl="0">
              <a:spcBef>
                <a:spcPts val="0"/>
              </a:spcBef>
              <a:buNone/>
            </a:pPr>
            <a:r>
              <a:rPr b="1" lang="en" sz="2400"/>
              <a:t>Fashion-- Style </a:t>
            </a:r>
          </a:p>
        </p:txBody>
      </p:sp>
      <p:sp>
        <p:nvSpPr>
          <p:cNvPr id="260" name="Shape 260"/>
          <p:cNvSpPr txBox="1"/>
          <p:nvPr>
            <p:ph idx="1" type="body"/>
          </p:nvPr>
        </p:nvSpPr>
        <p:spPr>
          <a:xfrm>
            <a:off x="2777250" y="951250"/>
            <a:ext cx="2762700" cy="4084500"/>
          </a:xfrm>
          <a:prstGeom prst="rect">
            <a:avLst/>
          </a:prstGeom>
        </p:spPr>
        <p:txBody>
          <a:bodyPr anchorCtr="0" anchor="t" bIns="91425" lIns="91425" rIns="91425" tIns="91425">
            <a:noAutofit/>
          </a:bodyPr>
          <a:lstStyle/>
          <a:p>
            <a:pPr indent="-304800" lvl="0" marL="457200" rtl="0">
              <a:spcBef>
                <a:spcPts val="0"/>
              </a:spcBef>
              <a:buClr>
                <a:srgbClr val="FFFFFF"/>
              </a:buClr>
              <a:buSzPct val="100000"/>
            </a:pPr>
            <a:r>
              <a:rPr lang="en" sz="1200">
                <a:solidFill>
                  <a:srgbClr val="FFFFFF"/>
                </a:solidFill>
              </a:rPr>
              <a:t>All three painting have an object on their chest, and around the neck. There’s a huge similarities, the thorn necklace. </a:t>
            </a:r>
          </a:p>
          <a:p>
            <a:pPr indent="-304800" lvl="0" marL="457200" rtl="0">
              <a:spcBef>
                <a:spcPts val="0"/>
              </a:spcBef>
              <a:buClr>
                <a:srgbClr val="FFFFFF"/>
              </a:buClr>
              <a:buSzPct val="100000"/>
            </a:pPr>
            <a:r>
              <a:rPr lang="en" sz="1200">
                <a:solidFill>
                  <a:srgbClr val="FFFFFF"/>
                </a:solidFill>
              </a:rPr>
              <a:t>The blouse is open, almost close to the shoulders. Shaped in a “V” or “U”</a:t>
            </a:r>
          </a:p>
          <a:p>
            <a:pPr indent="-304800" lvl="0" marL="457200" rtl="0">
              <a:spcBef>
                <a:spcPts val="0"/>
              </a:spcBef>
              <a:buClr>
                <a:srgbClr val="FFFFFF"/>
              </a:buClr>
              <a:buSzPct val="100000"/>
            </a:pPr>
            <a:r>
              <a:rPr lang="en" sz="1200">
                <a:solidFill>
                  <a:srgbClr val="FFFFFF"/>
                </a:solidFill>
              </a:rPr>
              <a:t>Although, in both Frida’s painting, their outfits, such as blouse and dress are of soft colors. Unlike mine, I use burgundy. </a:t>
            </a:r>
          </a:p>
          <a:p>
            <a:pPr indent="-304800" lvl="0" marL="457200" rtl="0">
              <a:spcBef>
                <a:spcPts val="0"/>
              </a:spcBef>
              <a:buClr>
                <a:srgbClr val="FFFFFF"/>
              </a:buClr>
              <a:buSzPct val="100000"/>
            </a:pPr>
            <a:r>
              <a:rPr lang="en" sz="1200">
                <a:solidFill>
                  <a:srgbClr val="FFFFFF"/>
                </a:solidFill>
              </a:rPr>
              <a:t>In my art piece and both of Frida’s art pieces, there’s a detail placed on top of the head.</a:t>
            </a:r>
          </a:p>
          <a:p>
            <a:pPr indent="-304800" lvl="0" marL="457200" rtl="0">
              <a:spcBef>
                <a:spcPts val="0"/>
              </a:spcBef>
              <a:buClr>
                <a:srgbClr val="FFFFFF"/>
              </a:buClr>
              <a:buSzPct val="100000"/>
            </a:pPr>
            <a:r>
              <a:rPr lang="en" sz="1200">
                <a:solidFill>
                  <a:srgbClr val="FFFFFF"/>
                </a:solidFill>
              </a:rPr>
              <a:t>Use of flowers, plants &amp; nature.</a:t>
            </a:r>
          </a:p>
          <a:p>
            <a:pPr lvl="0" rtl="0">
              <a:spcBef>
                <a:spcPts val="0"/>
              </a:spcBef>
              <a:buNone/>
            </a:pPr>
            <a:r>
              <a:rPr lang="en" sz="1200">
                <a:solidFill>
                  <a:srgbClr val="FFFFFF"/>
                </a:solidFill>
              </a:rPr>
              <a:t> </a:t>
            </a:r>
          </a:p>
          <a:p>
            <a:pPr lvl="0">
              <a:spcBef>
                <a:spcPts val="0"/>
              </a:spcBef>
              <a:buNone/>
            </a:pPr>
            <a:r>
              <a:t/>
            </a:r>
            <a:endParaRPr sz="1200">
              <a:solidFill>
                <a:srgbClr val="FFFFFF"/>
              </a:solidFill>
            </a:endParaRPr>
          </a:p>
        </p:txBody>
      </p:sp>
      <p:pic>
        <p:nvPicPr>
          <p:cNvPr id="261" name="Shape 261"/>
          <p:cNvPicPr preferRelativeResize="0"/>
          <p:nvPr/>
        </p:nvPicPr>
        <p:blipFill rotWithShape="1">
          <a:blip r:embed="rId3">
            <a:alphaModFix/>
          </a:blip>
          <a:srcRect b="53681" l="28115" r="30015" t="34946"/>
          <a:stretch/>
        </p:blipFill>
        <p:spPr>
          <a:xfrm>
            <a:off x="157349" y="723599"/>
            <a:ext cx="1905899" cy="914950"/>
          </a:xfrm>
          <a:prstGeom prst="rect">
            <a:avLst/>
          </a:prstGeom>
          <a:noFill/>
          <a:ln>
            <a:noFill/>
          </a:ln>
        </p:spPr>
      </p:pic>
      <p:pic>
        <p:nvPicPr>
          <p:cNvPr id="262" name="Shape 262"/>
          <p:cNvPicPr preferRelativeResize="0"/>
          <p:nvPr/>
        </p:nvPicPr>
        <p:blipFill rotWithShape="1">
          <a:blip r:embed="rId4">
            <a:alphaModFix/>
          </a:blip>
          <a:srcRect b="16847" l="12583" r="19871" t="66024"/>
          <a:stretch/>
        </p:blipFill>
        <p:spPr>
          <a:xfrm>
            <a:off x="97775" y="1750349"/>
            <a:ext cx="2146474" cy="1048675"/>
          </a:xfrm>
          <a:prstGeom prst="rect">
            <a:avLst/>
          </a:prstGeom>
          <a:noFill/>
          <a:ln>
            <a:noFill/>
          </a:ln>
        </p:spPr>
      </p:pic>
      <p:pic>
        <p:nvPicPr>
          <p:cNvPr id="263" name="Shape 263"/>
          <p:cNvPicPr preferRelativeResize="0"/>
          <p:nvPr/>
        </p:nvPicPr>
        <p:blipFill rotWithShape="1">
          <a:blip r:embed="rId5">
            <a:alphaModFix/>
          </a:blip>
          <a:srcRect b="69734" l="51194" r="35514" t="24664"/>
          <a:stretch/>
        </p:blipFill>
        <p:spPr>
          <a:xfrm>
            <a:off x="148650" y="2857287"/>
            <a:ext cx="2701150" cy="1066375"/>
          </a:xfrm>
          <a:prstGeom prst="rect">
            <a:avLst/>
          </a:prstGeom>
          <a:noFill/>
          <a:ln>
            <a:noFill/>
          </a:ln>
        </p:spPr>
      </p:pic>
      <p:pic>
        <p:nvPicPr>
          <p:cNvPr id="264" name="Shape 264"/>
          <p:cNvPicPr preferRelativeResize="0"/>
          <p:nvPr/>
        </p:nvPicPr>
        <p:blipFill rotWithShape="1">
          <a:blip r:embed="rId3">
            <a:alphaModFix/>
          </a:blip>
          <a:srcRect b="74404" l="24594" r="25141" t="0"/>
          <a:stretch/>
        </p:blipFill>
        <p:spPr>
          <a:xfrm>
            <a:off x="5752649" y="152474"/>
            <a:ext cx="1601474" cy="1441425"/>
          </a:xfrm>
          <a:prstGeom prst="rect">
            <a:avLst/>
          </a:prstGeom>
          <a:noFill/>
          <a:ln>
            <a:noFill/>
          </a:ln>
        </p:spPr>
      </p:pic>
      <p:pic>
        <p:nvPicPr>
          <p:cNvPr id="265" name="Shape 265"/>
          <p:cNvPicPr preferRelativeResize="0"/>
          <p:nvPr/>
        </p:nvPicPr>
        <p:blipFill rotWithShape="1">
          <a:blip r:embed="rId4">
            <a:alphaModFix/>
          </a:blip>
          <a:srcRect b="61845" l="20904" r="23922" t="13636"/>
          <a:stretch/>
        </p:blipFill>
        <p:spPr>
          <a:xfrm>
            <a:off x="5582862" y="1638550"/>
            <a:ext cx="1504824" cy="870725"/>
          </a:xfrm>
          <a:prstGeom prst="rect">
            <a:avLst/>
          </a:prstGeom>
          <a:noFill/>
          <a:ln>
            <a:noFill/>
          </a:ln>
        </p:spPr>
      </p:pic>
      <p:pic>
        <p:nvPicPr>
          <p:cNvPr id="266" name="Shape 266"/>
          <p:cNvPicPr preferRelativeResize="0"/>
          <p:nvPr/>
        </p:nvPicPr>
        <p:blipFill rotWithShape="1">
          <a:blip r:embed="rId5">
            <a:alphaModFix/>
          </a:blip>
          <a:srcRect b="80852" l="53731" r="38690" t="13040"/>
          <a:stretch/>
        </p:blipFill>
        <p:spPr>
          <a:xfrm>
            <a:off x="5539962" y="2799025"/>
            <a:ext cx="1258199" cy="870714"/>
          </a:xfrm>
          <a:prstGeom prst="rect">
            <a:avLst/>
          </a:prstGeom>
          <a:noFill/>
          <a:ln>
            <a:noFill/>
          </a:ln>
        </p:spPr>
      </p:pic>
      <p:pic>
        <p:nvPicPr>
          <p:cNvPr id="267" name="Shape 267"/>
          <p:cNvPicPr preferRelativeResize="0"/>
          <p:nvPr/>
        </p:nvPicPr>
        <p:blipFill rotWithShape="1">
          <a:blip r:embed="rId4">
            <a:alphaModFix/>
          </a:blip>
          <a:srcRect b="50000" l="0" r="68404" t="0"/>
          <a:stretch/>
        </p:blipFill>
        <p:spPr>
          <a:xfrm>
            <a:off x="7503625" y="309350"/>
            <a:ext cx="1017550" cy="2096675"/>
          </a:xfrm>
          <a:prstGeom prst="rect">
            <a:avLst/>
          </a:prstGeom>
          <a:noFill/>
          <a:ln>
            <a:noFill/>
          </a:ln>
        </p:spPr>
      </p:pic>
      <p:pic>
        <p:nvPicPr>
          <p:cNvPr id="268" name="Shape 268"/>
          <p:cNvPicPr preferRelativeResize="0"/>
          <p:nvPr/>
        </p:nvPicPr>
        <p:blipFill rotWithShape="1">
          <a:blip r:embed="rId3">
            <a:alphaModFix/>
          </a:blip>
          <a:srcRect b="44754" l="28149" r="22247" t="48871"/>
          <a:stretch/>
        </p:blipFill>
        <p:spPr>
          <a:xfrm>
            <a:off x="6888300" y="2659325"/>
            <a:ext cx="2062525" cy="57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2836950" y="93800"/>
            <a:ext cx="5995500" cy="572700"/>
          </a:xfrm>
          <a:prstGeom prst="rect">
            <a:avLst/>
          </a:prstGeom>
        </p:spPr>
        <p:txBody>
          <a:bodyPr anchorCtr="0" anchor="t" bIns="91425" lIns="91425" rIns="91425" tIns="91425">
            <a:noAutofit/>
          </a:bodyPr>
          <a:lstStyle/>
          <a:p>
            <a:pPr lvl="0">
              <a:spcBef>
                <a:spcPts val="0"/>
              </a:spcBef>
              <a:buNone/>
            </a:pPr>
            <a:r>
              <a:rPr b="1" lang="en" sz="2400"/>
              <a:t>Repetition of Design</a:t>
            </a:r>
          </a:p>
        </p:txBody>
      </p:sp>
      <p:pic>
        <p:nvPicPr>
          <p:cNvPr id="274" name="Shape 274"/>
          <p:cNvPicPr preferRelativeResize="0"/>
          <p:nvPr/>
        </p:nvPicPr>
        <p:blipFill rotWithShape="1">
          <a:blip r:embed="rId3">
            <a:alphaModFix/>
          </a:blip>
          <a:srcRect b="58628" l="72098" r="10337" t="8424"/>
          <a:stretch/>
        </p:blipFill>
        <p:spPr>
          <a:xfrm>
            <a:off x="464499" y="249250"/>
            <a:ext cx="1008324" cy="3343249"/>
          </a:xfrm>
          <a:prstGeom prst="rect">
            <a:avLst/>
          </a:prstGeom>
          <a:noFill/>
          <a:ln>
            <a:noFill/>
          </a:ln>
        </p:spPr>
      </p:pic>
      <p:sp>
        <p:nvSpPr>
          <p:cNvPr id="275" name="Shape 275"/>
          <p:cNvSpPr txBox="1"/>
          <p:nvPr/>
        </p:nvSpPr>
        <p:spPr>
          <a:xfrm>
            <a:off x="2836950" y="666500"/>
            <a:ext cx="5052900" cy="32967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Char char="●"/>
            </a:pPr>
            <a:r>
              <a:rPr lang="en" sz="1200">
                <a:solidFill>
                  <a:srgbClr val="FFFFFF"/>
                </a:solidFill>
              </a:rPr>
              <a:t>Design is repeated.</a:t>
            </a:r>
          </a:p>
          <a:p>
            <a:pPr indent="-304800" lvl="0" marL="457200" rtl="0">
              <a:spcBef>
                <a:spcPts val="0"/>
              </a:spcBef>
              <a:buClr>
                <a:srgbClr val="FFFFFF"/>
              </a:buClr>
              <a:buSzPct val="100000"/>
              <a:buChar char="●"/>
            </a:pPr>
            <a:r>
              <a:rPr lang="en" sz="1200">
                <a:solidFill>
                  <a:srgbClr val="FFFFFF"/>
                </a:solidFill>
              </a:rPr>
              <a:t>Modern art is within the art piece</a:t>
            </a:r>
          </a:p>
          <a:p>
            <a:pPr indent="-304800" lvl="0" marL="457200" rtl="0">
              <a:spcBef>
                <a:spcPts val="0"/>
              </a:spcBef>
              <a:buClr>
                <a:srgbClr val="FFFFFF"/>
              </a:buClr>
              <a:buSzPct val="100000"/>
              <a:buChar char="●"/>
            </a:pPr>
            <a:r>
              <a:rPr lang="en" sz="1200">
                <a:solidFill>
                  <a:srgbClr val="FFFFFF"/>
                </a:solidFill>
              </a:rPr>
              <a:t>The background is repeated horizontally. For my art piece, the background is white and there are blocks of white rectangles.</a:t>
            </a:r>
          </a:p>
          <a:p>
            <a:pPr indent="-304800" lvl="0" marL="457200" rtl="0">
              <a:spcBef>
                <a:spcPts val="0"/>
              </a:spcBef>
              <a:buClr>
                <a:srgbClr val="FFFFFF"/>
              </a:buClr>
              <a:buSzPct val="100000"/>
              <a:buChar char="●"/>
            </a:pPr>
            <a:r>
              <a:rPr lang="en" sz="1200">
                <a:solidFill>
                  <a:srgbClr val="FFFFFF"/>
                </a:solidFill>
              </a:rPr>
              <a:t>Celeste uses buildings in a different manner. </a:t>
            </a:r>
          </a:p>
          <a:p>
            <a:pPr indent="-304800" lvl="0" marL="457200" rtl="0">
              <a:spcBef>
                <a:spcPts val="0"/>
              </a:spcBef>
              <a:buClr>
                <a:srgbClr val="FFFFFF"/>
              </a:buClr>
              <a:buSzPct val="100000"/>
              <a:buChar char="●"/>
            </a:pPr>
            <a:r>
              <a:rPr lang="en" sz="1200">
                <a:solidFill>
                  <a:srgbClr val="FFFFFF"/>
                </a:solidFill>
              </a:rPr>
              <a:t>There’s patterns surrounding Celeste’s face, constantly repeating. For my art piece, there’s replication of drawings for my subject’s pants. </a:t>
            </a:r>
          </a:p>
          <a:p>
            <a:pPr lvl="0">
              <a:spcBef>
                <a:spcPts val="0"/>
              </a:spcBef>
              <a:buNone/>
            </a:pPr>
            <a:r>
              <a:t/>
            </a:r>
            <a:endParaRPr sz="1200">
              <a:solidFill>
                <a:srgbClr val="FFFFFF"/>
              </a:solidFill>
            </a:endParaRPr>
          </a:p>
        </p:txBody>
      </p:sp>
      <p:pic>
        <p:nvPicPr>
          <p:cNvPr id="276" name="Shape 276"/>
          <p:cNvPicPr preferRelativeResize="0"/>
          <p:nvPr/>
        </p:nvPicPr>
        <p:blipFill rotWithShape="1">
          <a:blip r:embed="rId4">
            <a:alphaModFix/>
          </a:blip>
          <a:srcRect b="0" l="0" r="74193" t="0"/>
          <a:stretch/>
        </p:blipFill>
        <p:spPr>
          <a:xfrm>
            <a:off x="1720575" y="296650"/>
            <a:ext cx="760549" cy="4269900"/>
          </a:xfrm>
          <a:prstGeom prst="rect">
            <a:avLst/>
          </a:prstGeom>
          <a:noFill/>
          <a:ln>
            <a:noFill/>
          </a:ln>
        </p:spPr>
      </p:pic>
      <p:pic>
        <p:nvPicPr>
          <p:cNvPr id="277" name="Shape 277"/>
          <p:cNvPicPr preferRelativeResize="0"/>
          <p:nvPr/>
        </p:nvPicPr>
        <p:blipFill rotWithShape="1">
          <a:blip r:embed="rId4">
            <a:alphaModFix/>
          </a:blip>
          <a:srcRect b="63746" l="26771" r="33771" t="13129"/>
          <a:stretch/>
        </p:blipFill>
        <p:spPr>
          <a:xfrm>
            <a:off x="5830899" y="2617925"/>
            <a:ext cx="2294949" cy="1948625"/>
          </a:xfrm>
          <a:prstGeom prst="rect">
            <a:avLst/>
          </a:prstGeom>
          <a:noFill/>
          <a:ln>
            <a:noFill/>
          </a:ln>
        </p:spPr>
      </p:pic>
      <p:pic>
        <p:nvPicPr>
          <p:cNvPr id="278" name="Shape 278"/>
          <p:cNvPicPr preferRelativeResize="0"/>
          <p:nvPr/>
        </p:nvPicPr>
        <p:blipFill rotWithShape="1">
          <a:blip r:embed="rId3">
            <a:alphaModFix/>
          </a:blip>
          <a:srcRect b="2800" l="25246" r="25760" t="61114"/>
          <a:stretch/>
        </p:blipFill>
        <p:spPr>
          <a:xfrm>
            <a:off x="3577574" y="2715125"/>
            <a:ext cx="1608037" cy="20934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idx="1" type="body"/>
          </p:nvPr>
        </p:nvSpPr>
        <p:spPr>
          <a:xfrm>
            <a:off x="94225" y="1171775"/>
            <a:ext cx="4284600" cy="27384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Frida Kahlo is the most famous Mexican woman painter. Although she lived a complicated and dramatic life, she conquered the world with her artwork. They reflect the emotions of her turbulent relationship with Diego Rivera, the long lasting pain she endured as a result of a tragic bus accident and her inability to have children. </a:t>
            </a:r>
            <a:r>
              <a:rPr lang="en" sz="1200">
                <a:solidFill>
                  <a:srgbClr val="FFFFFF"/>
                </a:solidFill>
              </a:rPr>
              <a:t> Kahlo lived two lives: Diego Rivera’s wife and the talented Mexican painter. Critics identified her as a surrealist thought she denied.</a:t>
            </a:r>
            <a:br>
              <a:rPr lang="en" sz="1400">
                <a:solidFill>
                  <a:srgbClr val="FFFFFF"/>
                </a:solidFill>
              </a:rPr>
            </a:br>
            <a:r>
              <a:rPr lang="en" sz="1200">
                <a:solidFill>
                  <a:srgbClr val="FFFFFF"/>
                </a:solidFill>
              </a:rPr>
              <a:t>“I paint self portraits because I am so often alone, because I know myself best” - Frida Kahlo</a:t>
            </a:r>
          </a:p>
          <a:p>
            <a:pPr lvl="0">
              <a:spcBef>
                <a:spcPts val="0"/>
              </a:spcBef>
              <a:buNone/>
            </a:pPr>
            <a:r>
              <a:t/>
            </a:r>
            <a:endParaRPr sz="1200"/>
          </a:p>
          <a:p>
            <a:pPr lvl="0" rtl="0">
              <a:spcBef>
                <a:spcPts val="0"/>
              </a:spcBef>
              <a:buNone/>
            </a:pPr>
            <a:r>
              <a:t/>
            </a:r>
            <a:endParaRPr sz="1200"/>
          </a:p>
        </p:txBody>
      </p:sp>
      <p:sp>
        <p:nvSpPr>
          <p:cNvPr id="65" name="Shape 65"/>
          <p:cNvSpPr txBox="1"/>
          <p:nvPr/>
        </p:nvSpPr>
        <p:spPr>
          <a:xfrm>
            <a:off x="167275" y="135700"/>
            <a:ext cx="5337600" cy="5919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F3F3F3"/>
                </a:solidFill>
              </a:rPr>
              <a:t>Frida Kahlo- Symbolism or Surrealism Artist   </a:t>
            </a:r>
          </a:p>
        </p:txBody>
      </p:sp>
      <p:pic>
        <p:nvPicPr>
          <p:cNvPr id="66" name="Shape 66"/>
          <p:cNvPicPr preferRelativeResize="0"/>
          <p:nvPr/>
        </p:nvPicPr>
        <p:blipFill>
          <a:blip r:embed="rId3">
            <a:alphaModFix/>
          </a:blip>
          <a:stretch>
            <a:fillRect/>
          </a:stretch>
        </p:blipFill>
        <p:spPr>
          <a:xfrm>
            <a:off x="4687124" y="250875"/>
            <a:ext cx="3878424" cy="3984024"/>
          </a:xfrm>
          <a:prstGeom prst="rect">
            <a:avLst/>
          </a:prstGeom>
          <a:noFill/>
          <a:ln>
            <a:noFill/>
          </a:ln>
        </p:spPr>
      </p:pic>
      <p:sp>
        <p:nvSpPr>
          <p:cNvPr id="67" name="Shape 67"/>
          <p:cNvSpPr txBox="1"/>
          <p:nvPr/>
        </p:nvSpPr>
        <p:spPr>
          <a:xfrm>
            <a:off x="4593850" y="4234900"/>
            <a:ext cx="4353900" cy="5181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"Frida Kahlo: una retrospettiva all'insegna dell'autoritratto. Alle Scuderie del Quirinale – Storie." </a:t>
            </a:r>
            <a:r>
              <a:rPr i="1" lang="en" sz="1050">
                <a:solidFill>
                  <a:srgbClr val="FFFFFF"/>
                </a:solidFill>
              </a:rPr>
              <a:t>Storie</a:t>
            </a:r>
            <a:r>
              <a:rPr lang="en" sz="1050">
                <a:solidFill>
                  <a:srgbClr val="FFFFFF"/>
                </a:solidFill>
              </a:rPr>
              <a:t>. N.p., 18 Feb. 2014. Web. 01 Oct. 2016. &lt;http://www.storie.it/arte/frida-kahlo-una-retrospettiva-allinsegna-dellautoritratto-alle-scuderie-del-quirinale/&gt;.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468725" y="309350"/>
            <a:ext cx="5995500" cy="572700"/>
          </a:xfrm>
          <a:prstGeom prst="rect">
            <a:avLst/>
          </a:prstGeom>
        </p:spPr>
        <p:txBody>
          <a:bodyPr anchorCtr="0" anchor="t" bIns="91425" lIns="91425" rIns="91425" tIns="91425">
            <a:noAutofit/>
          </a:bodyPr>
          <a:lstStyle/>
          <a:p>
            <a:pPr lvl="0" rtl="0">
              <a:spcBef>
                <a:spcPts val="0"/>
              </a:spcBef>
              <a:buNone/>
            </a:pPr>
            <a:r>
              <a:rPr b="1" lang="en" sz="2400"/>
              <a:t>Mediums</a:t>
            </a:r>
          </a:p>
        </p:txBody>
      </p:sp>
      <p:sp>
        <p:nvSpPr>
          <p:cNvPr id="284" name="Shape 284"/>
          <p:cNvSpPr txBox="1"/>
          <p:nvPr/>
        </p:nvSpPr>
        <p:spPr>
          <a:xfrm>
            <a:off x="385225" y="1017725"/>
            <a:ext cx="3024900" cy="2979600"/>
          </a:xfrm>
          <a:prstGeom prst="rect">
            <a:avLst/>
          </a:prstGeom>
          <a:noFill/>
          <a:ln>
            <a:noFill/>
          </a:ln>
        </p:spPr>
        <p:txBody>
          <a:bodyPr anchorCtr="0" anchor="t" bIns="91425" lIns="91425" rIns="91425" tIns="91425">
            <a:noAutofit/>
          </a:bodyPr>
          <a:lstStyle/>
          <a:p>
            <a:pPr indent="-304800" lvl="0" marL="457200" rtl="0">
              <a:spcBef>
                <a:spcPts val="0"/>
              </a:spcBef>
              <a:buClr>
                <a:srgbClr val="FFFFFF"/>
              </a:buClr>
              <a:buSzPct val="100000"/>
              <a:buChar char="●"/>
            </a:pPr>
            <a:r>
              <a:rPr lang="en" sz="1200">
                <a:solidFill>
                  <a:srgbClr val="FFFFFF"/>
                </a:solidFill>
              </a:rPr>
              <a:t>I combine all three different mediums, origami, drawing/photoshop, and painting. </a:t>
            </a:r>
          </a:p>
          <a:p>
            <a:pPr indent="-304800" lvl="0" marL="457200" rtl="0">
              <a:spcBef>
                <a:spcPts val="0"/>
              </a:spcBef>
              <a:buClr>
                <a:srgbClr val="FFFFFF"/>
              </a:buClr>
              <a:buSzPct val="100000"/>
              <a:buChar char="●"/>
            </a:pPr>
            <a:r>
              <a:rPr lang="en" sz="1200">
                <a:solidFill>
                  <a:srgbClr val="FFFFFF"/>
                </a:solidFill>
              </a:rPr>
              <a:t>Celeste and I also use of an object. Except for the final art piece, Celeste’s ends in 2D, mine is 3D. </a:t>
            </a:r>
          </a:p>
          <a:p>
            <a:pPr indent="-304800" lvl="0" marL="457200" rtl="0">
              <a:spcBef>
                <a:spcPts val="0"/>
              </a:spcBef>
              <a:buClr>
                <a:srgbClr val="FFFFFF"/>
              </a:buClr>
              <a:buSzPct val="100000"/>
              <a:buChar char="●"/>
            </a:pPr>
            <a:r>
              <a:rPr lang="en" sz="1200">
                <a:solidFill>
                  <a:srgbClr val="FFFFFF"/>
                </a:solidFill>
              </a:rPr>
              <a:t>Since Celeste and I are from the same time period, we both had the opportunity to use technology. Therefore we took advantage of the power of Photoshop. </a:t>
            </a:r>
          </a:p>
          <a:p>
            <a:pPr indent="-304800" lvl="0" marL="457200" rtl="0">
              <a:spcBef>
                <a:spcPts val="0"/>
              </a:spcBef>
              <a:buClr>
                <a:srgbClr val="FFFFFF"/>
              </a:buClr>
              <a:buSzPct val="100000"/>
              <a:buChar char="●"/>
            </a:pPr>
            <a:r>
              <a:rPr lang="en" sz="1200">
                <a:solidFill>
                  <a:srgbClr val="FFFFFF"/>
                </a:solidFill>
              </a:rPr>
              <a:t>Painting was a heavy influencer for us both artists, but if we compare our techniques and choices, it differs from Frida Kahlo’s. </a:t>
            </a:r>
          </a:p>
        </p:txBody>
      </p:sp>
      <p:sp>
        <p:nvSpPr>
          <p:cNvPr id="285" name="Shape 285"/>
          <p:cNvSpPr txBox="1"/>
          <p:nvPr/>
        </p:nvSpPr>
        <p:spPr>
          <a:xfrm>
            <a:off x="3965250" y="3879325"/>
            <a:ext cx="4633800" cy="2084700"/>
          </a:xfrm>
          <a:prstGeom prst="rect">
            <a:avLst/>
          </a:prstGeom>
          <a:noFill/>
          <a:ln>
            <a:noFill/>
          </a:ln>
        </p:spPr>
        <p:txBody>
          <a:bodyPr anchorCtr="0" anchor="t" bIns="91425" lIns="91425" rIns="91425" tIns="91425">
            <a:noAutofit/>
          </a:bodyPr>
          <a:lstStyle/>
          <a:p>
            <a:pPr lvl="0">
              <a:spcBef>
                <a:spcPts val="0"/>
              </a:spcBef>
              <a:buNone/>
            </a:pPr>
            <a:r>
              <a:rPr lang="en" sz="1200">
                <a:solidFill>
                  <a:srgbClr val="FFFFFF"/>
                </a:solidFill>
              </a:rPr>
              <a:t>Overall, my aim was to compare and contrast my and Celeste Contreras’ artwork to Frida Kahlo. Due to the time period difference. I believe we were both strongly exposed to different options and inspirations, again because the time difference. </a:t>
            </a:r>
          </a:p>
        </p:txBody>
      </p:sp>
      <p:pic>
        <p:nvPicPr>
          <p:cNvPr id="286" name="Shape 286"/>
          <p:cNvPicPr preferRelativeResize="0"/>
          <p:nvPr/>
        </p:nvPicPr>
        <p:blipFill rotWithShape="1">
          <a:blip r:embed="rId3">
            <a:alphaModFix/>
          </a:blip>
          <a:srcRect b="0" l="28629" r="44647" t="32134"/>
          <a:stretch/>
        </p:blipFill>
        <p:spPr>
          <a:xfrm>
            <a:off x="6364625" y="690724"/>
            <a:ext cx="1911850" cy="3188599"/>
          </a:xfrm>
          <a:prstGeom prst="rect">
            <a:avLst/>
          </a:prstGeom>
          <a:noFill/>
          <a:ln>
            <a:noFill/>
          </a:ln>
        </p:spPr>
      </p:pic>
      <p:pic>
        <p:nvPicPr>
          <p:cNvPr id="287" name="Shape 287"/>
          <p:cNvPicPr preferRelativeResize="0"/>
          <p:nvPr/>
        </p:nvPicPr>
        <p:blipFill rotWithShape="1">
          <a:blip r:embed="rId4">
            <a:alphaModFix/>
          </a:blip>
          <a:srcRect b="0" l="48483" r="4933" t="0"/>
          <a:stretch/>
        </p:blipFill>
        <p:spPr>
          <a:xfrm>
            <a:off x="4329400" y="690725"/>
            <a:ext cx="1443149" cy="3188600"/>
          </a:xfrm>
          <a:prstGeom prst="rect">
            <a:avLst/>
          </a:prstGeom>
          <a:noFill/>
          <a:ln>
            <a:noFill/>
          </a:ln>
        </p:spPr>
      </p:pic>
      <p:cxnSp>
        <p:nvCxnSpPr>
          <p:cNvPr id="288" name="Shape 288"/>
          <p:cNvCxnSpPr/>
          <p:nvPr/>
        </p:nvCxnSpPr>
        <p:spPr>
          <a:xfrm flipH="1" rot="10800000">
            <a:off x="3910075" y="3145250"/>
            <a:ext cx="851100" cy="296100"/>
          </a:xfrm>
          <a:prstGeom prst="straightConnector1">
            <a:avLst/>
          </a:prstGeom>
          <a:noFill/>
          <a:ln cap="flat" cmpd="sng" w="38100">
            <a:solidFill>
              <a:srgbClr val="FF0000"/>
            </a:solidFill>
            <a:prstDash val="solid"/>
            <a:round/>
            <a:headEnd len="lg" w="lg" type="none"/>
            <a:tailEnd len="lg" w="lg" type="triangle"/>
          </a:ln>
        </p:spPr>
      </p:cxnSp>
      <p:cxnSp>
        <p:nvCxnSpPr>
          <p:cNvPr id="289" name="Shape 289"/>
          <p:cNvCxnSpPr/>
          <p:nvPr/>
        </p:nvCxnSpPr>
        <p:spPr>
          <a:xfrm flipH="1" rot="10800000">
            <a:off x="3656875" y="1163750"/>
            <a:ext cx="851100" cy="296100"/>
          </a:xfrm>
          <a:prstGeom prst="straightConnector1">
            <a:avLst/>
          </a:prstGeom>
          <a:noFill/>
          <a:ln cap="flat" cmpd="sng" w="38100">
            <a:solidFill>
              <a:srgbClr val="FF0000"/>
            </a:solidFill>
            <a:prstDash val="solid"/>
            <a:round/>
            <a:headEnd len="lg" w="lg" type="none"/>
            <a:tailEnd len="lg" w="lg" type="triangle"/>
          </a:ln>
        </p:spPr>
      </p:cxnSp>
      <p:cxnSp>
        <p:nvCxnSpPr>
          <p:cNvPr id="290" name="Shape 290"/>
          <p:cNvCxnSpPr/>
          <p:nvPr/>
        </p:nvCxnSpPr>
        <p:spPr>
          <a:xfrm flipH="1">
            <a:off x="5263150" y="1677500"/>
            <a:ext cx="509400" cy="415800"/>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 type="body"/>
          </p:nvPr>
        </p:nvSpPr>
        <p:spPr>
          <a:xfrm>
            <a:off x="5143500" y="829275"/>
            <a:ext cx="4000500" cy="40182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Frida Kahlo didn’t have specific techniques when it came to painting, unlike other artists. Most of her inspiration came from her own life.</a:t>
            </a:r>
          </a:p>
          <a:p>
            <a:pPr lvl="0">
              <a:spcBef>
                <a:spcPts val="0"/>
              </a:spcBef>
              <a:buNone/>
            </a:pPr>
            <a:r>
              <a:rPr lang="en" sz="1200">
                <a:solidFill>
                  <a:srgbClr val="FFFFFF"/>
                </a:solidFill>
              </a:rPr>
              <a:t>If her art pieces were to be analyzed, it can be said the colors she used had a meaning behind it. She used green, magenta, brown, yellow, blue, black, red. Majority of her paintings stay within this color range, to signify her gloomy life. She kept a journal with dozens of drawing, with techniques learned from both her father and husband. Not to mention that she never attended school therefore had no formal training in how to paint. Overall her art style was combined of her Mexican culture, surrealism, symbolism and her personal life; tragic car accident, miscarriages and her marriage being a failure. It’s seen in her paintings, she depicts animals that symbolize the tone of her pieces. </a:t>
            </a:r>
          </a:p>
          <a:p>
            <a:pPr lvl="0" rtl="0">
              <a:lnSpc>
                <a:spcPct val="100000"/>
              </a:lnSpc>
              <a:spcBef>
                <a:spcPts val="0"/>
              </a:spcBef>
              <a:spcAft>
                <a:spcPts val="0"/>
              </a:spcAft>
              <a:buNone/>
            </a:pPr>
            <a:r>
              <a:t/>
            </a:r>
            <a:endParaRPr/>
          </a:p>
        </p:txBody>
      </p:sp>
      <p:pic>
        <p:nvPicPr>
          <p:cNvPr id="73" name="Shape 73"/>
          <p:cNvPicPr preferRelativeResize="0"/>
          <p:nvPr/>
        </p:nvPicPr>
        <p:blipFill>
          <a:blip r:embed="rId3">
            <a:alphaModFix/>
          </a:blip>
          <a:stretch>
            <a:fillRect/>
          </a:stretch>
        </p:blipFill>
        <p:spPr>
          <a:xfrm>
            <a:off x="313850" y="890953"/>
            <a:ext cx="4533625" cy="3630398"/>
          </a:xfrm>
          <a:prstGeom prst="rect">
            <a:avLst/>
          </a:prstGeom>
          <a:noFill/>
          <a:ln>
            <a:noFill/>
          </a:ln>
        </p:spPr>
      </p:pic>
      <p:sp>
        <p:nvSpPr>
          <p:cNvPr id="74" name="Shape 74"/>
          <p:cNvSpPr txBox="1"/>
          <p:nvPr/>
        </p:nvSpPr>
        <p:spPr>
          <a:xfrm>
            <a:off x="555050" y="4521350"/>
            <a:ext cx="3580500" cy="7824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Kahlo, Frida . </a:t>
            </a:r>
            <a:r>
              <a:rPr i="1" lang="en" sz="1050">
                <a:solidFill>
                  <a:srgbClr val="FFFFFF"/>
                </a:solidFill>
              </a:rPr>
              <a:t>Henry Ford Hospital</a:t>
            </a:r>
            <a:r>
              <a:rPr lang="en" sz="1050">
                <a:solidFill>
                  <a:srgbClr val="FFFFFF"/>
                </a:solidFill>
              </a:rPr>
              <a:t>. 1932. N.p.</a:t>
            </a:r>
          </a:p>
        </p:txBody>
      </p:sp>
      <p:sp>
        <p:nvSpPr>
          <p:cNvPr id="75" name="Shape 75"/>
          <p:cNvSpPr txBox="1"/>
          <p:nvPr/>
        </p:nvSpPr>
        <p:spPr>
          <a:xfrm>
            <a:off x="555050" y="159125"/>
            <a:ext cx="3859500" cy="4395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F3F3F3"/>
                </a:solidFill>
              </a:rPr>
              <a:t>Techniques and Art Style</a:t>
            </a:r>
            <a:r>
              <a:rPr lang="en" sz="2400">
                <a:solidFill>
                  <a:srgbClr val="F3F3F3"/>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169100" y="123325"/>
            <a:ext cx="8520600" cy="339300"/>
          </a:xfrm>
          <a:prstGeom prst="rect">
            <a:avLst/>
          </a:prstGeom>
        </p:spPr>
        <p:txBody>
          <a:bodyPr anchorCtr="0" anchor="t" bIns="91425" lIns="91425" rIns="91425" tIns="91425">
            <a:noAutofit/>
          </a:bodyPr>
          <a:lstStyle/>
          <a:p>
            <a:pPr lvl="0">
              <a:spcBef>
                <a:spcPts val="0"/>
              </a:spcBef>
              <a:buNone/>
            </a:pPr>
            <a:r>
              <a:rPr b="1" lang="en" sz="2400"/>
              <a:t>Celeste Contreras- Local Artist in Milwaukee</a:t>
            </a:r>
          </a:p>
        </p:txBody>
      </p:sp>
      <p:sp>
        <p:nvSpPr>
          <p:cNvPr id="81" name="Shape 81"/>
          <p:cNvSpPr txBox="1"/>
          <p:nvPr>
            <p:ph idx="1" type="body"/>
          </p:nvPr>
        </p:nvSpPr>
        <p:spPr>
          <a:xfrm>
            <a:off x="169100" y="849675"/>
            <a:ext cx="3999600" cy="40257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Celeste Contreras is a local artists in Milwaukee, Wisconsin. She considers herself, an artist, activist, student and teacher. She’s currently studying at Alverno College, majoring to be a middle school art teacher. Her artwork reflects her past experiences that shape who she is now. Such as rebirth, death and family. She is influenced by living abroad in other countries, her family history, and folk art from different countries. When she was living in Thailand, she experienced the death of her host. Afterwards she moved to Mexico to find her roots, and she learned more deeply about death, culture, tradition, as well as experiencing El Dia de los Muertos. Going through traumatic events and finding her roots shaped her aim as an artist. </a:t>
            </a:r>
          </a:p>
        </p:txBody>
      </p:sp>
      <p:sp>
        <p:nvSpPr>
          <p:cNvPr id="82" name="Shape 82"/>
          <p:cNvSpPr txBox="1"/>
          <p:nvPr/>
        </p:nvSpPr>
        <p:spPr>
          <a:xfrm>
            <a:off x="4848275" y="2851925"/>
            <a:ext cx="4117500" cy="2049600"/>
          </a:xfrm>
          <a:prstGeom prst="rect">
            <a:avLst/>
          </a:prstGeom>
          <a:noFill/>
          <a:ln>
            <a:noFill/>
          </a:ln>
        </p:spPr>
        <p:txBody>
          <a:bodyPr anchorCtr="0" anchor="t" bIns="91425" lIns="91425" rIns="91425" tIns="91425">
            <a:noAutofit/>
          </a:bodyPr>
          <a:lstStyle/>
          <a:p>
            <a:pPr lvl="0">
              <a:spcBef>
                <a:spcPts val="0"/>
              </a:spcBef>
              <a:buNone/>
            </a:pPr>
            <a:r>
              <a:t/>
            </a:r>
            <a:endParaRPr>
              <a:solidFill>
                <a:srgbClr val="F3F3F3"/>
              </a:solidFill>
            </a:endParaRPr>
          </a:p>
        </p:txBody>
      </p:sp>
      <p:pic>
        <p:nvPicPr>
          <p:cNvPr id="83" name="Shape 83"/>
          <p:cNvPicPr preferRelativeResize="0"/>
          <p:nvPr/>
        </p:nvPicPr>
        <p:blipFill>
          <a:blip r:embed="rId3">
            <a:alphaModFix/>
          </a:blip>
          <a:stretch>
            <a:fillRect/>
          </a:stretch>
        </p:blipFill>
        <p:spPr>
          <a:xfrm>
            <a:off x="4321775" y="849675"/>
            <a:ext cx="4367924" cy="3274425"/>
          </a:xfrm>
          <a:prstGeom prst="rect">
            <a:avLst/>
          </a:prstGeom>
          <a:noFill/>
          <a:ln>
            <a:noFill/>
          </a:ln>
        </p:spPr>
      </p:pic>
      <p:sp>
        <p:nvSpPr>
          <p:cNvPr id="84" name="Shape 84"/>
          <p:cNvSpPr txBox="1"/>
          <p:nvPr/>
        </p:nvSpPr>
        <p:spPr>
          <a:xfrm>
            <a:off x="4321774" y="4191525"/>
            <a:ext cx="4563900" cy="8289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"Contreras marches the Dia de los Muertos parade into Milwaukee." </a:t>
            </a:r>
            <a:r>
              <a:rPr i="1" lang="en" sz="1050">
                <a:solidFill>
                  <a:srgbClr val="FFFFFF"/>
                </a:solidFill>
              </a:rPr>
              <a:t>OnMilwaukee.com</a:t>
            </a:r>
            <a:r>
              <a:rPr lang="en" sz="1050">
                <a:solidFill>
                  <a:srgbClr val="FFFFFF"/>
                </a:solidFill>
              </a:rPr>
              <a:t>. N.p., n.d. Web. 14 Oct. 2016. &lt;https://onmilwaukee.com/ent/articles/diadelosmuertosparadecontreras.html&gt;.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idx="1" type="body"/>
          </p:nvPr>
        </p:nvSpPr>
        <p:spPr>
          <a:xfrm>
            <a:off x="5000350" y="906900"/>
            <a:ext cx="4065600" cy="26454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Celeste Contreras also uses her own experience to make art work. Such as death’s she’s personally experienced and her Mexican culture. Her expertise are self portraits drawings, three-dimensional shrines, and paintings. For her self portraits she design</a:t>
            </a:r>
            <a:r>
              <a:rPr lang="en" sz="1200">
                <a:solidFill>
                  <a:srgbClr val="FFFFFF"/>
                </a:solidFill>
              </a:rPr>
              <a:t>s </a:t>
            </a:r>
            <a:r>
              <a:rPr lang="en" sz="1200">
                <a:solidFill>
                  <a:srgbClr val="FFFFFF"/>
                </a:solidFill>
              </a:rPr>
              <a:t>patterns and contribut</a:t>
            </a:r>
            <a:r>
              <a:rPr lang="en" sz="1200">
                <a:solidFill>
                  <a:srgbClr val="FFFFFF"/>
                </a:solidFill>
              </a:rPr>
              <a:t>es</a:t>
            </a:r>
            <a:r>
              <a:rPr lang="en" sz="1200">
                <a:solidFill>
                  <a:srgbClr val="FFFFFF"/>
                </a:solidFill>
              </a:rPr>
              <a:t> it, covering her nose right under her eyes</a:t>
            </a:r>
            <a:r>
              <a:rPr lang="en" sz="1200">
                <a:solidFill>
                  <a:srgbClr val="FFFFFF"/>
                </a:solidFill>
              </a:rPr>
              <a:t>. It can be said, it became a habit.</a:t>
            </a:r>
            <a:r>
              <a:rPr lang="en" sz="1200">
                <a:solidFill>
                  <a:srgbClr val="FFFFFF"/>
                </a:solidFill>
              </a:rPr>
              <a:t>In her shrines, she uses found objects, hand made wood pieces, and mixed media. For paintings overall, she uses ink, paint, charcoal, paper, board, and canvas. Celeste uses a mixture of materials-- mixed media, which reflects the way her hand and heart let her create in the world. </a:t>
            </a:r>
          </a:p>
        </p:txBody>
      </p:sp>
      <p:sp>
        <p:nvSpPr>
          <p:cNvPr id="90" name="Shape 90"/>
          <p:cNvSpPr txBox="1"/>
          <p:nvPr/>
        </p:nvSpPr>
        <p:spPr>
          <a:xfrm>
            <a:off x="136525" y="108400"/>
            <a:ext cx="6923400" cy="403800"/>
          </a:xfrm>
          <a:prstGeom prst="rect">
            <a:avLst/>
          </a:prstGeom>
          <a:noFill/>
          <a:ln>
            <a:noFill/>
          </a:ln>
        </p:spPr>
        <p:txBody>
          <a:bodyPr anchorCtr="0" anchor="t" bIns="91425" lIns="91425" rIns="91425" tIns="91425">
            <a:noAutofit/>
          </a:bodyPr>
          <a:lstStyle/>
          <a:p>
            <a:pPr lvl="0">
              <a:spcBef>
                <a:spcPts val="0"/>
              </a:spcBef>
              <a:buNone/>
            </a:pPr>
            <a:r>
              <a:rPr b="1" lang="en" sz="2400">
                <a:solidFill>
                  <a:srgbClr val="F3F3F3"/>
                </a:solidFill>
              </a:rPr>
              <a:t>Techniques and Art Style </a:t>
            </a:r>
          </a:p>
        </p:txBody>
      </p:sp>
      <p:pic>
        <p:nvPicPr>
          <p:cNvPr descr="629588_sl3tupjoalbkqs8dqtgk2tnwj.jpg" id="91" name="Shape 91"/>
          <p:cNvPicPr preferRelativeResize="0"/>
          <p:nvPr/>
        </p:nvPicPr>
        <p:blipFill>
          <a:blip r:embed="rId3">
            <a:alphaModFix/>
          </a:blip>
          <a:stretch>
            <a:fillRect/>
          </a:stretch>
        </p:blipFill>
        <p:spPr>
          <a:xfrm>
            <a:off x="258625" y="1220987"/>
            <a:ext cx="4553624" cy="2556524"/>
          </a:xfrm>
          <a:prstGeom prst="rect">
            <a:avLst/>
          </a:prstGeom>
          <a:noFill/>
          <a:ln>
            <a:noFill/>
          </a:ln>
        </p:spPr>
      </p:pic>
      <p:sp>
        <p:nvSpPr>
          <p:cNvPr id="92" name="Shape 92"/>
          <p:cNvSpPr txBox="1"/>
          <p:nvPr/>
        </p:nvSpPr>
        <p:spPr>
          <a:xfrm>
            <a:off x="444050" y="4255425"/>
            <a:ext cx="4329300" cy="5181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"Self-Portraits by Celeste Contreras at Coroflot.com." </a:t>
            </a:r>
            <a:r>
              <a:rPr i="1" lang="en" sz="1050">
                <a:solidFill>
                  <a:srgbClr val="FFFFFF"/>
                </a:solidFill>
              </a:rPr>
              <a:t>Coroflot</a:t>
            </a:r>
            <a:r>
              <a:rPr lang="en" sz="1050">
                <a:solidFill>
                  <a:srgbClr val="FFFFFF"/>
                </a:solidFill>
              </a:rPr>
              <a:t>. N.p., n.d. Web. 10 Oct. 2016.</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2075" y="51350"/>
            <a:ext cx="8520600" cy="572700"/>
          </a:xfrm>
          <a:prstGeom prst="rect">
            <a:avLst/>
          </a:prstGeom>
        </p:spPr>
        <p:txBody>
          <a:bodyPr anchorCtr="0" anchor="t" bIns="91425" lIns="91425" rIns="91425" tIns="91425">
            <a:noAutofit/>
          </a:bodyPr>
          <a:lstStyle/>
          <a:p>
            <a:pPr lvl="0">
              <a:spcBef>
                <a:spcPts val="0"/>
              </a:spcBef>
              <a:buNone/>
            </a:pPr>
            <a:r>
              <a:rPr b="1" lang="en" sz="2400"/>
              <a:t>Cultural and History Comparison</a:t>
            </a:r>
          </a:p>
        </p:txBody>
      </p:sp>
      <p:sp>
        <p:nvSpPr>
          <p:cNvPr id="98" name="Shape 98"/>
          <p:cNvSpPr txBox="1"/>
          <p:nvPr/>
        </p:nvSpPr>
        <p:spPr>
          <a:xfrm>
            <a:off x="5133775" y="3780550"/>
            <a:ext cx="3832200" cy="2600700"/>
          </a:xfrm>
          <a:prstGeom prst="rect">
            <a:avLst/>
          </a:prstGeom>
          <a:noFill/>
          <a:ln>
            <a:noFill/>
          </a:ln>
        </p:spPr>
        <p:txBody>
          <a:bodyPr anchorCtr="0" anchor="t" bIns="91425" lIns="91425" rIns="91425" tIns="91425">
            <a:noAutofit/>
          </a:bodyPr>
          <a:lstStyle/>
          <a:p>
            <a:pPr lvl="0" rtl="0">
              <a:spcBef>
                <a:spcPts val="0"/>
              </a:spcBef>
              <a:buNone/>
            </a:pPr>
            <a:r>
              <a:t/>
            </a:r>
            <a:endParaRPr>
              <a:solidFill>
                <a:srgbClr val="F3F3F3"/>
              </a:solidFill>
            </a:endParaRPr>
          </a:p>
        </p:txBody>
      </p:sp>
      <p:sp>
        <p:nvSpPr>
          <p:cNvPr id="99" name="Shape 99"/>
          <p:cNvSpPr/>
          <p:nvPr/>
        </p:nvSpPr>
        <p:spPr>
          <a:xfrm>
            <a:off x="111000" y="882425"/>
            <a:ext cx="5418600" cy="41229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2825950" y="882425"/>
            <a:ext cx="6140100" cy="41229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1" name="Shape 101"/>
          <p:cNvSpPr txBox="1"/>
          <p:nvPr/>
        </p:nvSpPr>
        <p:spPr>
          <a:xfrm>
            <a:off x="3182562" y="1566750"/>
            <a:ext cx="2091300" cy="2600700"/>
          </a:xfrm>
          <a:prstGeom prst="rect">
            <a:avLst/>
          </a:prstGeom>
          <a:noFill/>
          <a:ln>
            <a:noFill/>
          </a:ln>
        </p:spPr>
        <p:txBody>
          <a:bodyPr anchorCtr="0" anchor="t" bIns="91425" lIns="91425" rIns="91425" tIns="91425">
            <a:noAutofit/>
          </a:bodyPr>
          <a:lstStyle/>
          <a:p>
            <a:pPr indent="-304800" lvl="0" marL="457200" rtl="0">
              <a:spcBef>
                <a:spcPts val="0"/>
              </a:spcBef>
              <a:buClr>
                <a:srgbClr val="F3F3F3"/>
              </a:buClr>
              <a:buSzPct val="100000"/>
              <a:buChar char="●"/>
            </a:pPr>
            <a:r>
              <a:rPr lang="en" sz="1200">
                <a:solidFill>
                  <a:srgbClr val="F3F3F3"/>
                </a:solidFill>
              </a:rPr>
              <a:t>Mexican culture (traditional clothing, traditions such as Dia de los Muertos)</a:t>
            </a:r>
          </a:p>
          <a:p>
            <a:pPr lvl="0" rtl="0">
              <a:spcBef>
                <a:spcPts val="0"/>
              </a:spcBef>
              <a:buNone/>
            </a:pPr>
            <a:r>
              <a:t/>
            </a:r>
            <a:endParaRPr sz="1200">
              <a:solidFill>
                <a:srgbClr val="F3F3F3"/>
              </a:solidFill>
            </a:endParaRPr>
          </a:p>
          <a:p>
            <a:pPr indent="-304800" lvl="0" marL="457200" rtl="0">
              <a:spcBef>
                <a:spcPts val="0"/>
              </a:spcBef>
              <a:buClr>
                <a:srgbClr val="F3F3F3"/>
              </a:buClr>
              <a:buSzPct val="100000"/>
              <a:buChar char="●"/>
            </a:pPr>
            <a:r>
              <a:rPr lang="en" sz="1200">
                <a:solidFill>
                  <a:srgbClr val="F3F3F3"/>
                </a:solidFill>
              </a:rPr>
              <a:t>Inspiration came from past experiences, trauma from deaths </a:t>
            </a:r>
          </a:p>
          <a:p>
            <a:pPr lvl="0" rtl="0">
              <a:spcBef>
                <a:spcPts val="0"/>
              </a:spcBef>
              <a:buNone/>
            </a:pPr>
            <a:r>
              <a:t/>
            </a:r>
            <a:endParaRPr sz="1200">
              <a:solidFill>
                <a:srgbClr val="F3F3F3"/>
              </a:solidFill>
            </a:endParaRPr>
          </a:p>
          <a:p>
            <a:pPr indent="-304800" lvl="0" marL="457200" rtl="0">
              <a:spcBef>
                <a:spcPts val="0"/>
              </a:spcBef>
              <a:buClr>
                <a:srgbClr val="F3F3F3"/>
              </a:buClr>
              <a:buSzPct val="100000"/>
              <a:buChar char="●"/>
            </a:pPr>
            <a:r>
              <a:rPr lang="en" sz="1200">
                <a:solidFill>
                  <a:srgbClr val="F3F3F3"/>
                </a:solidFill>
              </a:rPr>
              <a:t>Paintings is their strongest medium </a:t>
            </a:r>
          </a:p>
          <a:p>
            <a:pPr lvl="0" rtl="0">
              <a:spcBef>
                <a:spcPts val="0"/>
              </a:spcBef>
              <a:buNone/>
            </a:pPr>
            <a:r>
              <a:t/>
            </a:r>
            <a:endParaRPr sz="1200">
              <a:solidFill>
                <a:srgbClr val="F3F3F3"/>
              </a:solidFill>
            </a:endParaRPr>
          </a:p>
        </p:txBody>
      </p:sp>
      <p:sp>
        <p:nvSpPr>
          <p:cNvPr id="102" name="Shape 102"/>
          <p:cNvSpPr txBox="1"/>
          <p:nvPr/>
        </p:nvSpPr>
        <p:spPr>
          <a:xfrm>
            <a:off x="393700" y="500825"/>
            <a:ext cx="2839500" cy="381600"/>
          </a:xfrm>
          <a:prstGeom prst="rect">
            <a:avLst/>
          </a:prstGeom>
          <a:noFill/>
          <a:ln>
            <a:noFill/>
          </a:ln>
        </p:spPr>
        <p:txBody>
          <a:bodyPr anchorCtr="0" anchor="t" bIns="91425" lIns="91425" rIns="91425" tIns="91425">
            <a:noAutofit/>
          </a:bodyPr>
          <a:lstStyle/>
          <a:p>
            <a:pPr lvl="0">
              <a:spcBef>
                <a:spcPts val="0"/>
              </a:spcBef>
              <a:buNone/>
            </a:pPr>
            <a:r>
              <a:rPr b="1" lang="en">
                <a:solidFill>
                  <a:srgbClr val="980000"/>
                </a:solidFill>
              </a:rPr>
              <a:t>Frida Kahlo</a:t>
            </a:r>
          </a:p>
        </p:txBody>
      </p:sp>
      <p:sp>
        <p:nvSpPr>
          <p:cNvPr id="103" name="Shape 103"/>
          <p:cNvSpPr txBox="1"/>
          <p:nvPr/>
        </p:nvSpPr>
        <p:spPr>
          <a:xfrm>
            <a:off x="6385975" y="318375"/>
            <a:ext cx="2580000" cy="381600"/>
          </a:xfrm>
          <a:prstGeom prst="rect">
            <a:avLst/>
          </a:prstGeom>
          <a:noFill/>
          <a:ln>
            <a:noFill/>
          </a:ln>
        </p:spPr>
        <p:txBody>
          <a:bodyPr anchorCtr="0" anchor="t" bIns="91425" lIns="91425" rIns="91425" tIns="91425">
            <a:noAutofit/>
          </a:bodyPr>
          <a:lstStyle/>
          <a:p>
            <a:pPr lvl="0">
              <a:spcBef>
                <a:spcPts val="0"/>
              </a:spcBef>
              <a:buNone/>
            </a:pPr>
            <a:r>
              <a:rPr b="1" lang="en">
                <a:solidFill>
                  <a:srgbClr val="980000"/>
                </a:solidFill>
              </a:rPr>
              <a:t>Celeste Contreras</a:t>
            </a:r>
          </a:p>
        </p:txBody>
      </p:sp>
      <p:sp>
        <p:nvSpPr>
          <p:cNvPr id="104" name="Shape 104"/>
          <p:cNvSpPr txBox="1"/>
          <p:nvPr/>
        </p:nvSpPr>
        <p:spPr>
          <a:xfrm>
            <a:off x="1344425" y="937450"/>
            <a:ext cx="2380500" cy="9675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Surrealism artist-- majority of painting she’s hurt physically and mentally</a:t>
            </a:r>
          </a:p>
        </p:txBody>
      </p:sp>
      <p:sp>
        <p:nvSpPr>
          <p:cNvPr id="105" name="Shape 105"/>
          <p:cNvSpPr txBox="1"/>
          <p:nvPr/>
        </p:nvSpPr>
        <p:spPr>
          <a:xfrm>
            <a:off x="257200" y="1700600"/>
            <a:ext cx="2839500" cy="751800"/>
          </a:xfrm>
          <a:prstGeom prst="rect">
            <a:avLst/>
          </a:prstGeom>
          <a:noFill/>
          <a:ln>
            <a:noFill/>
          </a:ln>
        </p:spPr>
        <p:txBody>
          <a:bodyPr anchorCtr="0" anchor="t" bIns="91425" lIns="91425" rIns="91425" tIns="91425">
            <a:noAutofit/>
          </a:bodyPr>
          <a:lstStyle/>
          <a:p>
            <a:pPr indent="-228600" lvl="0" marL="457200">
              <a:spcBef>
                <a:spcPts val="0"/>
              </a:spcBef>
              <a:buClr>
                <a:srgbClr val="FFFFFF"/>
              </a:buClr>
              <a:buChar char="●"/>
            </a:pPr>
            <a:r>
              <a:rPr lang="en" sz="1200">
                <a:solidFill>
                  <a:srgbClr val="FFFFFF"/>
                </a:solidFill>
              </a:rPr>
              <a:t>Experienced miscarriage, failure of marriage with Diego Rivera, bus accident</a:t>
            </a:r>
            <a:r>
              <a:rPr lang="en"/>
              <a:t> </a:t>
            </a:r>
          </a:p>
        </p:txBody>
      </p:sp>
      <p:sp>
        <p:nvSpPr>
          <p:cNvPr id="106" name="Shape 106"/>
          <p:cNvSpPr txBox="1"/>
          <p:nvPr/>
        </p:nvSpPr>
        <p:spPr>
          <a:xfrm>
            <a:off x="4761700" y="882450"/>
            <a:ext cx="2268600" cy="5727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Experienced her hostess death</a:t>
            </a:r>
          </a:p>
        </p:txBody>
      </p:sp>
      <p:sp>
        <p:nvSpPr>
          <p:cNvPr id="107" name="Shape 107"/>
          <p:cNvSpPr txBox="1"/>
          <p:nvPr/>
        </p:nvSpPr>
        <p:spPr>
          <a:xfrm>
            <a:off x="4907425" y="1332250"/>
            <a:ext cx="3241200" cy="572700"/>
          </a:xfrm>
          <a:prstGeom prst="rect">
            <a:avLst/>
          </a:prstGeom>
          <a:noFill/>
          <a:ln>
            <a:noFill/>
          </a:ln>
        </p:spPr>
        <p:txBody>
          <a:bodyPr anchorCtr="0" anchor="t" bIns="91425" lIns="91425" rIns="91425" tIns="91425">
            <a:noAutofit/>
          </a:bodyPr>
          <a:lstStyle/>
          <a:p>
            <a:pPr indent="-304800" lvl="0" marL="457200">
              <a:spcBef>
                <a:spcPts val="0"/>
              </a:spcBef>
              <a:buClr>
                <a:srgbClr val="F3F3F3"/>
              </a:buClr>
              <a:buSzPct val="100000"/>
              <a:buChar char="●"/>
            </a:pPr>
            <a:r>
              <a:rPr lang="en" sz="1200">
                <a:solidFill>
                  <a:srgbClr val="F3F3F3"/>
                </a:solidFill>
              </a:rPr>
              <a:t>All types of mediums: ink, paint, paper, board, canvas and combines to make a mixed media</a:t>
            </a:r>
          </a:p>
        </p:txBody>
      </p:sp>
      <p:sp>
        <p:nvSpPr>
          <p:cNvPr id="108" name="Shape 108"/>
          <p:cNvSpPr txBox="1"/>
          <p:nvPr/>
        </p:nvSpPr>
        <p:spPr>
          <a:xfrm>
            <a:off x="5359750" y="2291737"/>
            <a:ext cx="3241200" cy="6522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Practices design and patterns on majority of her art pieces</a:t>
            </a:r>
          </a:p>
        </p:txBody>
      </p:sp>
      <p:sp>
        <p:nvSpPr>
          <p:cNvPr id="109" name="Shape 109"/>
          <p:cNvSpPr txBox="1"/>
          <p:nvPr/>
        </p:nvSpPr>
        <p:spPr>
          <a:xfrm>
            <a:off x="5359750" y="2876750"/>
            <a:ext cx="3606300" cy="6522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Didn’t go against any Mexican rules, because expectations have been adjusted in the 21st century</a:t>
            </a:r>
          </a:p>
        </p:txBody>
      </p:sp>
      <p:sp>
        <p:nvSpPr>
          <p:cNvPr id="110" name="Shape 110"/>
          <p:cNvSpPr txBox="1"/>
          <p:nvPr/>
        </p:nvSpPr>
        <p:spPr>
          <a:xfrm>
            <a:off x="5529600" y="3528950"/>
            <a:ext cx="2490900" cy="5727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Dia de Los Muertos inspired art</a:t>
            </a:r>
          </a:p>
        </p:txBody>
      </p:sp>
      <p:sp>
        <p:nvSpPr>
          <p:cNvPr id="111" name="Shape 111"/>
          <p:cNvSpPr txBox="1"/>
          <p:nvPr/>
        </p:nvSpPr>
        <p:spPr>
          <a:xfrm>
            <a:off x="-38875" y="2491200"/>
            <a:ext cx="3010800" cy="751800"/>
          </a:xfrm>
          <a:prstGeom prst="rect">
            <a:avLst/>
          </a:prstGeom>
          <a:noFill/>
          <a:ln>
            <a:noFill/>
          </a:ln>
        </p:spPr>
        <p:txBody>
          <a:bodyPr anchorCtr="0" anchor="t" bIns="91425" lIns="91425" rIns="91425" tIns="91425">
            <a:noAutofit/>
          </a:bodyPr>
          <a:lstStyle/>
          <a:p>
            <a:pPr indent="-304800" lvl="0" marL="457200">
              <a:spcBef>
                <a:spcPts val="0"/>
              </a:spcBef>
              <a:buClr>
                <a:srgbClr val="FFFFFF"/>
              </a:buClr>
              <a:buSzPct val="100000"/>
              <a:buChar char="●"/>
            </a:pPr>
            <a:r>
              <a:rPr lang="en" sz="1200">
                <a:solidFill>
                  <a:srgbClr val="FFFFFF"/>
                </a:solidFill>
              </a:rPr>
              <a:t>Painted WHILE she was in pain, her artwork was made while she was dealing with her pain</a:t>
            </a:r>
          </a:p>
        </p:txBody>
      </p:sp>
      <p:sp>
        <p:nvSpPr>
          <p:cNvPr id="112" name="Shape 112"/>
          <p:cNvSpPr txBox="1"/>
          <p:nvPr/>
        </p:nvSpPr>
        <p:spPr>
          <a:xfrm>
            <a:off x="831400" y="3528950"/>
            <a:ext cx="1964100" cy="426600"/>
          </a:xfrm>
          <a:prstGeom prst="rect">
            <a:avLst/>
          </a:prstGeom>
          <a:noFill/>
          <a:ln>
            <a:noFill/>
          </a:ln>
        </p:spPr>
        <p:txBody>
          <a:bodyPr anchorCtr="0" anchor="t" bIns="91425" lIns="91425" rIns="91425" tIns="91425">
            <a:noAutofit/>
          </a:bodyPr>
          <a:lstStyle/>
          <a:p>
            <a:pPr indent="-304800" lvl="0" marL="457200">
              <a:spcBef>
                <a:spcPts val="0"/>
              </a:spcBef>
              <a:buClr>
                <a:srgbClr val="F3F3F3"/>
              </a:buClr>
              <a:buSzPct val="100000"/>
              <a:buChar char="●"/>
            </a:pPr>
            <a:r>
              <a:rPr lang="en" sz="1200">
                <a:solidFill>
                  <a:srgbClr val="F3F3F3"/>
                </a:solidFill>
              </a:rPr>
              <a:t>Uses objects in her painting to symbolize her pain etc</a:t>
            </a:r>
          </a:p>
        </p:txBody>
      </p:sp>
      <p:sp>
        <p:nvSpPr>
          <p:cNvPr id="113" name="Shape 113"/>
          <p:cNvSpPr txBox="1"/>
          <p:nvPr/>
        </p:nvSpPr>
        <p:spPr>
          <a:xfrm>
            <a:off x="4907425" y="3955550"/>
            <a:ext cx="2723100" cy="481200"/>
          </a:xfrm>
          <a:prstGeom prst="rect">
            <a:avLst/>
          </a:prstGeom>
          <a:noFill/>
          <a:ln>
            <a:noFill/>
          </a:ln>
        </p:spPr>
        <p:txBody>
          <a:bodyPr anchorCtr="0" anchor="t" bIns="91425" lIns="91425" rIns="91425" tIns="91425">
            <a:noAutofit/>
          </a:bodyPr>
          <a:lstStyle/>
          <a:p>
            <a:pPr indent="-304800" lvl="0" marL="457200">
              <a:spcBef>
                <a:spcPts val="0"/>
              </a:spcBef>
              <a:buClr>
                <a:srgbClr val="F3F3F3"/>
              </a:buClr>
              <a:buSzPct val="100000"/>
              <a:buChar char="●"/>
            </a:pPr>
            <a:r>
              <a:rPr lang="en" sz="1200">
                <a:solidFill>
                  <a:srgbClr val="F3F3F3"/>
                </a:solidFill>
              </a:rPr>
              <a:t>Inspired by Swoon, architect, printer, artist. And Martin Ramirez a Mexican artist.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idx="1" type="body"/>
          </p:nvPr>
        </p:nvSpPr>
        <p:spPr>
          <a:xfrm>
            <a:off x="358375" y="153900"/>
            <a:ext cx="5270400" cy="404400"/>
          </a:xfrm>
          <a:prstGeom prst="rect">
            <a:avLst/>
          </a:prstGeom>
        </p:spPr>
        <p:txBody>
          <a:bodyPr anchorCtr="0" anchor="t" bIns="91425" lIns="91425" rIns="91425" tIns="91425">
            <a:noAutofit/>
          </a:bodyPr>
          <a:lstStyle/>
          <a:p>
            <a:pPr lvl="0">
              <a:spcBef>
                <a:spcPts val="0"/>
              </a:spcBef>
              <a:buNone/>
            </a:pPr>
            <a:r>
              <a:rPr lang="en" sz="2400"/>
              <a:t>Self Portrait with Thorn Necklace and Hummingbird </a:t>
            </a:r>
          </a:p>
        </p:txBody>
      </p:sp>
      <p:pic>
        <p:nvPicPr>
          <p:cNvPr id="119" name="Shape 119"/>
          <p:cNvPicPr preferRelativeResize="0"/>
          <p:nvPr/>
        </p:nvPicPr>
        <p:blipFill>
          <a:blip r:embed="rId3">
            <a:alphaModFix/>
          </a:blip>
          <a:stretch>
            <a:fillRect/>
          </a:stretch>
        </p:blipFill>
        <p:spPr>
          <a:xfrm>
            <a:off x="5628775" y="284000"/>
            <a:ext cx="3287347" cy="4280400"/>
          </a:xfrm>
          <a:prstGeom prst="rect">
            <a:avLst/>
          </a:prstGeom>
          <a:noFill/>
          <a:ln>
            <a:noFill/>
          </a:ln>
        </p:spPr>
      </p:pic>
      <p:sp>
        <p:nvSpPr>
          <p:cNvPr id="120" name="Shape 120"/>
          <p:cNvSpPr txBox="1"/>
          <p:nvPr/>
        </p:nvSpPr>
        <p:spPr>
          <a:xfrm>
            <a:off x="380575" y="1122450"/>
            <a:ext cx="4959000" cy="3756000"/>
          </a:xfrm>
          <a:prstGeom prst="rect">
            <a:avLst/>
          </a:prstGeom>
          <a:noFill/>
          <a:ln>
            <a:noFill/>
          </a:ln>
        </p:spPr>
        <p:txBody>
          <a:bodyPr anchorCtr="0" anchor="t" bIns="91425" lIns="91425" rIns="91425" tIns="91425">
            <a:noAutofit/>
          </a:bodyPr>
          <a:lstStyle/>
          <a:p>
            <a:pPr lvl="0">
              <a:spcBef>
                <a:spcPts val="0"/>
              </a:spcBef>
              <a:buNone/>
            </a:pPr>
            <a:r>
              <a:rPr lang="en" sz="1200">
                <a:solidFill>
                  <a:srgbClr val="FFFFFF"/>
                </a:solidFill>
              </a:rPr>
              <a:t>Oil on Canvas</a:t>
            </a:r>
          </a:p>
          <a:p>
            <a:pPr lvl="0">
              <a:spcBef>
                <a:spcPts val="0"/>
              </a:spcBef>
              <a:buNone/>
            </a:pPr>
            <a:r>
              <a:rPr lang="en" sz="1200">
                <a:solidFill>
                  <a:srgbClr val="FFFFFF"/>
                </a:solidFill>
              </a:rPr>
              <a:t>Out of all Frida’s self portraits, I chose this one due to its simplicity and me having a relationship to it. </a:t>
            </a:r>
          </a:p>
          <a:p>
            <a:pPr lvl="0">
              <a:spcBef>
                <a:spcPts val="0"/>
              </a:spcBef>
              <a:buNone/>
            </a:pPr>
            <a:r>
              <a:t/>
            </a:r>
            <a:endParaRPr sz="1200">
              <a:solidFill>
                <a:srgbClr val="FFFFFF"/>
              </a:solidFill>
            </a:endParaRPr>
          </a:p>
          <a:p>
            <a:pPr lvl="0">
              <a:spcBef>
                <a:spcPts val="0"/>
              </a:spcBef>
              <a:buNone/>
            </a:pPr>
            <a:r>
              <a:rPr lang="en" sz="1200">
                <a:solidFill>
                  <a:srgbClr val="FFFFFF"/>
                </a:solidFill>
              </a:rPr>
              <a:t>In this art piece, Frida Kahlo secretly exposes the status of her relationship. Also, she uses objects to signify her feelings and what she’s dealing with. The necklace around her neck having her bleed, represents how she's a Christian martyr who is still suffering over her divorce with Diego Rivera. This was painted right after her divorce. Connected to her necklace is a hummingbird hanging dead. In Mexican tradition a dead hummingbird were used to bring luck in love. The black cat on her left shoulder, symbolizing bad luck and death. On her right shoulder, is the monkey Diego Rivera gave Frida as a gift. Which symbolizes the devil. Overall, in this painting Frida expresses her feeling through symbols. Again reflects her pain, in this painting she suffers because her and Diego Rivera, the love of her life are separating. </a:t>
            </a:r>
          </a:p>
        </p:txBody>
      </p:sp>
      <p:sp>
        <p:nvSpPr>
          <p:cNvPr id="121" name="Shape 121"/>
          <p:cNvSpPr txBox="1"/>
          <p:nvPr/>
        </p:nvSpPr>
        <p:spPr>
          <a:xfrm>
            <a:off x="5735550" y="4687125"/>
            <a:ext cx="3120600" cy="3207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Kahlo, Frida. </a:t>
            </a:r>
            <a:r>
              <a:rPr i="1" lang="en" sz="1050">
                <a:solidFill>
                  <a:srgbClr val="FFFFFF"/>
                </a:solidFill>
              </a:rPr>
              <a:t>Self Portrait with Thorn Necklace and Hummingbird</a:t>
            </a:r>
            <a:r>
              <a:rPr lang="en" sz="1050">
                <a:solidFill>
                  <a:srgbClr val="FFFFFF"/>
                </a:solidFill>
              </a:rPr>
              <a:t>. 1940. Painting . N.p.</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179150" y="87125"/>
            <a:ext cx="8520600" cy="572700"/>
          </a:xfrm>
          <a:prstGeom prst="rect">
            <a:avLst/>
          </a:prstGeom>
        </p:spPr>
        <p:txBody>
          <a:bodyPr anchorCtr="0" anchor="t" bIns="91425" lIns="91425" rIns="91425" tIns="91425">
            <a:noAutofit/>
          </a:bodyPr>
          <a:lstStyle/>
          <a:p>
            <a:pPr lvl="0">
              <a:spcBef>
                <a:spcPts val="0"/>
              </a:spcBef>
              <a:buNone/>
            </a:pPr>
            <a:r>
              <a:rPr lang="en" sz="2400"/>
              <a:t>Self Portrait Along the Borderline Between Mexico and the United States</a:t>
            </a:r>
          </a:p>
        </p:txBody>
      </p:sp>
      <p:sp>
        <p:nvSpPr>
          <p:cNvPr id="127" name="Shape 127"/>
          <p:cNvSpPr txBox="1"/>
          <p:nvPr>
            <p:ph idx="1" type="body"/>
          </p:nvPr>
        </p:nvSpPr>
        <p:spPr>
          <a:xfrm>
            <a:off x="179150" y="1029325"/>
            <a:ext cx="4857900" cy="3321300"/>
          </a:xfrm>
          <a:prstGeom prst="rect">
            <a:avLst/>
          </a:prstGeom>
        </p:spPr>
        <p:txBody>
          <a:bodyPr anchorCtr="0" anchor="t" bIns="91425" lIns="91425" rIns="91425" tIns="91425">
            <a:noAutofit/>
          </a:bodyPr>
          <a:lstStyle/>
          <a:p>
            <a:pPr lvl="0">
              <a:spcBef>
                <a:spcPts val="0"/>
              </a:spcBef>
              <a:buNone/>
            </a:pPr>
            <a:r>
              <a:rPr lang="en" sz="1200">
                <a:solidFill>
                  <a:srgbClr val="FFFFFF"/>
                </a:solidFill>
              </a:rPr>
              <a:t>Second painting I chose by Kahlo is strongly related to her culture and the US culture. Also, again she expresses her feelings through her art work. </a:t>
            </a:r>
          </a:p>
          <a:p>
            <a:pPr lvl="0">
              <a:spcBef>
                <a:spcPts val="0"/>
              </a:spcBef>
              <a:buNone/>
            </a:pPr>
            <a:r>
              <a:rPr lang="en" sz="1200">
                <a:solidFill>
                  <a:srgbClr val="FFFFFF"/>
                </a:solidFill>
              </a:rPr>
              <a:t>It was painted in 1972, Frida has been in the USA for three years and had started growing sick for Mexico. In her hands she hold a Mexican flag signifying her loyalty for Mexico. While her right hand holds a cigarette. As it obvious, the canvas is split into two worlds, Mexico and the USA. On one side, the ancient Mexico landscape and Aztec sculptures lay. On the other side Frida describes it through her painting as a cold country. Mainly dominated with technology and ran by factories. Her main reason to travel to USA was because of Diego Rivera, she didn’t realize her love for Mexico was deep enough to affect her.</a:t>
            </a:r>
          </a:p>
          <a:p>
            <a:pPr lvl="0">
              <a:spcBef>
                <a:spcPts val="0"/>
              </a:spcBef>
              <a:buNone/>
            </a:pPr>
            <a:r>
              <a:rPr lang="en" sz="1400">
                <a:solidFill>
                  <a:srgbClr val="FFFFFF"/>
                </a:solidFill>
              </a:rPr>
              <a:t>  </a:t>
            </a:r>
          </a:p>
        </p:txBody>
      </p:sp>
      <p:pic>
        <p:nvPicPr>
          <p:cNvPr id="128" name="Shape 128"/>
          <p:cNvPicPr preferRelativeResize="0"/>
          <p:nvPr/>
        </p:nvPicPr>
        <p:blipFill>
          <a:blip r:embed="rId3">
            <a:alphaModFix/>
          </a:blip>
          <a:stretch>
            <a:fillRect/>
          </a:stretch>
        </p:blipFill>
        <p:spPr>
          <a:xfrm>
            <a:off x="5037053" y="979787"/>
            <a:ext cx="3867674" cy="3321375"/>
          </a:xfrm>
          <a:prstGeom prst="rect">
            <a:avLst/>
          </a:prstGeom>
          <a:noFill/>
          <a:ln>
            <a:noFill/>
          </a:ln>
        </p:spPr>
      </p:pic>
      <p:sp>
        <p:nvSpPr>
          <p:cNvPr id="129" name="Shape 129"/>
          <p:cNvSpPr txBox="1"/>
          <p:nvPr/>
        </p:nvSpPr>
        <p:spPr>
          <a:xfrm>
            <a:off x="5180500" y="4539100"/>
            <a:ext cx="3724200" cy="4317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Kahlo, Frida. </a:t>
            </a:r>
            <a:r>
              <a:rPr i="1" lang="en" sz="1050">
                <a:solidFill>
                  <a:srgbClr val="FFFFFF"/>
                </a:solidFill>
              </a:rPr>
              <a:t>Self Portrait Along the Boarder Line Between Mexico and the United States</a:t>
            </a:r>
            <a:r>
              <a:rPr lang="en" sz="1050">
                <a:solidFill>
                  <a:srgbClr val="FFFFFF"/>
                </a:solidFill>
              </a:rPr>
              <a:t>. 1932. Painting. N.p.</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141750" y="127800"/>
            <a:ext cx="8520600" cy="572700"/>
          </a:xfrm>
          <a:prstGeom prst="rect">
            <a:avLst/>
          </a:prstGeom>
        </p:spPr>
        <p:txBody>
          <a:bodyPr anchorCtr="0" anchor="t" bIns="91425" lIns="91425" rIns="91425" tIns="91425">
            <a:noAutofit/>
          </a:bodyPr>
          <a:lstStyle/>
          <a:p>
            <a:pPr lvl="0">
              <a:spcBef>
                <a:spcPts val="0"/>
              </a:spcBef>
              <a:buNone/>
            </a:pPr>
            <a:r>
              <a:rPr lang="en" sz="2400"/>
              <a:t>Untitled Mixed Media</a:t>
            </a:r>
          </a:p>
        </p:txBody>
      </p:sp>
      <p:pic>
        <p:nvPicPr>
          <p:cNvPr id="135" name="Shape 135"/>
          <p:cNvPicPr preferRelativeResize="0"/>
          <p:nvPr/>
        </p:nvPicPr>
        <p:blipFill>
          <a:blip r:embed="rId3">
            <a:alphaModFix/>
          </a:blip>
          <a:stretch>
            <a:fillRect/>
          </a:stretch>
        </p:blipFill>
        <p:spPr>
          <a:xfrm>
            <a:off x="828325" y="694548"/>
            <a:ext cx="3279074" cy="3714574"/>
          </a:xfrm>
          <a:prstGeom prst="rect">
            <a:avLst/>
          </a:prstGeom>
          <a:noFill/>
          <a:ln>
            <a:noFill/>
          </a:ln>
        </p:spPr>
      </p:pic>
      <p:sp>
        <p:nvSpPr>
          <p:cNvPr id="136" name="Shape 136"/>
          <p:cNvSpPr txBox="1"/>
          <p:nvPr/>
        </p:nvSpPr>
        <p:spPr>
          <a:xfrm>
            <a:off x="5032500" y="855125"/>
            <a:ext cx="3784800" cy="3966300"/>
          </a:xfrm>
          <a:prstGeom prst="rect">
            <a:avLst/>
          </a:prstGeom>
          <a:noFill/>
          <a:ln>
            <a:noFill/>
          </a:ln>
        </p:spPr>
        <p:txBody>
          <a:bodyPr anchorCtr="0" anchor="t" bIns="91425" lIns="91425" rIns="91425" tIns="91425">
            <a:noAutofit/>
          </a:bodyPr>
          <a:lstStyle/>
          <a:p>
            <a:pPr lvl="0">
              <a:spcBef>
                <a:spcPts val="0"/>
              </a:spcBef>
              <a:buNone/>
            </a:pPr>
            <a:r>
              <a:rPr lang="en" sz="1200">
                <a:solidFill>
                  <a:srgbClr val="F3F3F3"/>
                </a:solidFill>
              </a:rPr>
              <a:t>I chose this art piece by Celeste Contreras, because it reflected my personal interests, mixed media, by it being composed of multiple mediums.This composition is created from three separate art pieces. The buildings in the background are called Palimpsest and memory apARTment series. This is a collage inspired by her past apartment drawings and Martin Ramirez, a Mexican artist. Who came to the US in the 1930’s, because of the extreme culture shock he was placed in a asylum, and named insane because he became mute. He would hide scraps of paper, and save his mashed potatoes and bread to create his own glue, using water or his own saliva. Thought his doctor supported his artistic endeavors and saved his art work. The face is a self portrait she drew when she was in Mexico, hitchhiking around her spiritual Journey to the Mother Landia in 2003-4. The body on the art piece is a small saint statue owned by Contreras. </a:t>
            </a:r>
            <a:r>
              <a:rPr lang="en">
                <a:solidFill>
                  <a:srgbClr val="F3F3F3"/>
                </a:solidFill>
              </a:rPr>
              <a:t>I</a:t>
            </a:r>
          </a:p>
        </p:txBody>
      </p:sp>
      <p:sp>
        <p:nvSpPr>
          <p:cNvPr id="137" name="Shape 137"/>
          <p:cNvSpPr txBox="1"/>
          <p:nvPr/>
        </p:nvSpPr>
        <p:spPr>
          <a:xfrm>
            <a:off x="715400" y="4576100"/>
            <a:ext cx="3279000" cy="468600"/>
          </a:xfrm>
          <a:prstGeom prst="rect">
            <a:avLst/>
          </a:prstGeom>
          <a:noFill/>
          <a:ln>
            <a:noFill/>
          </a:ln>
        </p:spPr>
        <p:txBody>
          <a:bodyPr anchorCtr="0" anchor="t" bIns="91425" lIns="91425" rIns="91425" tIns="91425">
            <a:noAutofit/>
          </a:bodyPr>
          <a:lstStyle/>
          <a:p>
            <a:pPr lvl="0">
              <a:spcBef>
                <a:spcPts val="0"/>
              </a:spcBef>
              <a:buNone/>
            </a:pPr>
            <a:r>
              <a:rPr lang="en" sz="1050">
                <a:solidFill>
                  <a:srgbClr val="FFFFFF"/>
                </a:solidFill>
              </a:rPr>
              <a:t>"Digital." </a:t>
            </a:r>
            <a:r>
              <a:rPr i="1" lang="en" sz="1050">
                <a:solidFill>
                  <a:srgbClr val="FFFFFF"/>
                </a:solidFill>
              </a:rPr>
              <a:t>Celestazuchitl.wordpress.com</a:t>
            </a:r>
            <a:r>
              <a:rPr lang="en" sz="1050">
                <a:solidFill>
                  <a:srgbClr val="FFFFFF"/>
                </a:solidFill>
              </a:rPr>
              <a:t>. N.p., 09 May 2016. Web. 11 Oct. 2016.</a:t>
            </a:r>
          </a:p>
        </p:txBody>
      </p:sp>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